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439" r:id="rId3"/>
    <p:sldId id="440" r:id="rId4"/>
    <p:sldId id="441" r:id="rId5"/>
    <p:sldId id="442" r:id="rId6"/>
    <p:sldId id="443" r:id="rId7"/>
    <p:sldId id="444" r:id="rId8"/>
    <p:sldId id="445" r:id="rId9"/>
    <p:sldId id="451" r:id="rId10"/>
    <p:sldId id="452" r:id="rId11"/>
    <p:sldId id="453" r:id="rId12"/>
    <p:sldId id="256" r:id="rId13"/>
    <p:sldId id="257" r:id="rId14"/>
    <p:sldId id="265" r:id="rId15"/>
    <p:sldId id="423" r:id="rId16"/>
    <p:sldId id="422" r:id="rId17"/>
    <p:sldId id="337" r:id="rId18"/>
    <p:sldId id="349" r:id="rId19"/>
    <p:sldId id="350" r:id="rId20"/>
    <p:sldId id="396" r:id="rId21"/>
    <p:sldId id="449" r:id="rId22"/>
    <p:sldId id="266" r:id="rId23"/>
    <p:sldId id="456" r:id="rId24"/>
    <p:sldId id="434" r:id="rId25"/>
    <p:sldId id="435" r:id="rId26"/>
    <p:sldId id="436" r:id="rId27"/>
    <p:sldId id="437" r:id="rId28"/>
    <p:sldId id="438" r:id="rId29"/>
    <p:sldId id="455" r:id="rId30"/>
    <p:sldId id="355" r:id="rId31"/>
    <p:sldId id="450" r:id="rId32"/>
    <p:sldId id="457" r:id="rId33"/>
    <p:sldId id="458" r:id="rId34"/>
    <p:sldId id="324" r:id="rId35"/>
    <p:sldId id="411" r:id="rId36"/>
    <p:sldId id="327" r:id="rId37"/>
    <p:sldId id="416" r:id="rId38"/>
    <p:sldId id="329" r:id="rId39"/>
    <p:sldId id="404" r:id="rId40"/>
    <p:sldId id="409" r:id="rId41"/>
    <p:sldId id="403" r:id="rId42"/>
    <p:sldId id="408" r:id="rId43"/>
    <p:sldId id="405" r:id="rId44"/>
    <p:sldId id="406" r:id="rId45"/>
    <p:sldId id="407" r:id="rId46"/>
    <p:sldId id="447" r:id="rId47"/>
    <p:sldId id="446" r:id="rId48"/>
    <p:sldId id="448" r:id="rId49"/>
    <p:sldId id="33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p:scale>
          <a:sx n="80" d="100"/>
          <a:sy n="80" d="100"/>
        </p:scale>
        <p:origin x="-124" y="7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610D4F-0F63-4263-B672-693368F0A47F}"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10D4F-0F63-4263-B672-693368F0A47F}"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10D4F-0F63-4263-B672-693368F0A47F}"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10D4F-0F63-4263-B672-693368F0A47F}"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10D4F-0F63-4263-B672-693368F0A47F}"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610D4F-0F63-4263-B672-693368F0A47F}"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610D4F-0F63-4263-B672-693368F0A47F}" type="datetimeFigureOut">
              <a:rPr lang="en-US" smtClean="0"/>
              <a:pPr/>
              <a:t>7/21/2014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610D4F-0F63-4263-B672-693368F0A47F}" type="datetimeFigureOut">
              <a:rPr lang="en-US" smtClean="0"/>
              <a:pPr/>
              <a:t>7/21/2014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10D4F-0F63-4263-B672-693368F0A47F}" type="datetimeFigureOut">
              <a:rPr lang="en-US" smtClean="0"/>
              <a:pPr/>
              <a:t>7/21/2014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10D4F-0F63-4263-B672-693368F0A47F}"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10D4F-0F63-4263-B672-693368F0A47F}"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BC6F8-5E8B-4A9A-B632-BB08A97980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10D4F-0F63-4263-B672-693368F0A47F}" type="datetimeFigureOut">
              <a:rPr lang="en-US" smtClean="0"/>
              <a:pPr/>
              <a:t>7/21/2014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BC6F8-5E8B-4A9A-B632-BB08A97980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fontScale="90000"/>
          </a:bodyPr>
          <a:lstStyle/>
          <a:p>
            <a:r>
              <a:rPr lang="en-US" sz="5300" dirty="0" smtClean="0">
                <a:solidFill>
                  <a:srgbClr val="C00000"/>
                </a:solidFill>
              </a:rPr>
              <a:t>LSAMP </a:t>
            </a:r>
            <a:br>
              <a:rPr lang="en-US" sz="5300" dirty="0" smtClean="0">
                <a:solidFill>
                  <a:srgbClr val="C00000"/>
                </a:solidFill>
              </a:rPr>
            </a:br>
            <a:r>
              <a:rPr lang="en-US" sz="5300" dirty="0" smtClean="0">
                <a:solidFill>
                  <a:srgbClr val="C00000"/>
                </a:solidFill>
              </a:rPr>
              <a:t>S.T.E.M. Summer Institute</a:t>
            </a:r>
            <a:r>
              <a:rPr lang="en-US" dirty="0" smtClean="0">
                <a:solidFill>
                  <a:srgbClr val="7030A0"/>
                </a:solidFill>
              </a:rPr>
              <a:t/>
            </a:r>
            <a:br>
              <a:rPr lang="en-US" dirty="0" smtClean="0">
                <a:solidFill>
                  <a:srgbClr val="7030A0"/>
                </a:solidFill>
              </a:rPr>
            </a:br>
            <a:r>
              <a:rPr lang="en-US" dirty="0" smtClean="0">
                <a:solidFill>
                  <a:srgbClr val="7030A0"/>
                </a:solidFill>
              </a:rPr>
              <a:t> </a:t>
            </a:r>
            <a:r>
              <a:rPr lang="en-US" dirty="0">
                <a:solidFill>
                  <a:srgbClr val="7030A0"/>
                </a:solidFill>
              </a:rPr>
              <a:t/>
            </a:r>
            <a:br>
              <a:rPr lang="en-US" dirty="0">
                <a:solidFill>
                  <a:srgbClr val="7030A0"/>
                </a:solidFill>
              </a:rPr>
            </a:br>
            <a:r>
              <a:rPr lang="en-US" sz="4000" dirty="0" smtClean="0">
                <a:solidFill>
                  <a:srgbClr val="FFC000"/>
                </a:solidFill>
              </a:rPr>
              <a:t>Valencia College</a:t>
            </a:r>
            <a:br>
              <a:rPr lang="en-US" sz="4000" dirty="0" smtClean="0">
                <a:solidFill>
                  <a:srgbClr val="FFC000"/>
                </a:solidFill>
              </a:rPr>
            </a:br>
            <a:r>
              <a:rPr lang="en-US" sz="4000" dirty="0" smtClean="0">
                <a:solidFill>
                  <a:srgbClr val="FFC000"/>
                </a:solidFill>
              </a:rPr>
              <a:t>West Campus</a:t>
            </a:r>
            <a:endParaRPr lang="en-US" sz="4000" dirty="0">
              <a:solidFill>
                <a:srgbClr val="FFC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95400" y="3505200"/>
            <a:ext cx="6642340" cy="2242868"/>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24200"/>
            <a:ext cx="8229600" cy="3276600"/>
          </a:xfrm>
        </p:spPr>
        <p:txBody>
          <a:bodyPr>
            <a:normAutofit fontScale="90000"/>
          </a:bodyPr>
          <a:lstStyle/>
          <a:p>
            <a:r>
              <a:rPr lang="en-US" dirty="0" smtClean="0"/>
              <a:t>Being able to express yourself clearly when communicating with colleagues is essential in science.  Whether it is verbal, written or electronic, you have to be able to express your ideas well.</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0" y="457200"/>
            <a:ext cx="4572000" cy="2590800"/>
          </a:xfrm>
        </p:spPr>
      </p:pic>
    </p:spTree>
    <p:extLst>
      <p:ext uri="{BB962C8B-B14F-4D97-AF65-F5344CB8AC3E}">
        <p14:creationId xmlns:p14="http://schemas.microsoft.com/office/powerpoint/2010/main" xmlns="" val="45144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895600"/>
          </a:xfrm>
        </p:spPr>
        <p:txBody>
          <a:bodyPr>
            <a:normAutofit fontScale="90000"/>
          </a:bodyPr>
          <a:lstStyle/>
          <a:p>
            <a:r>
              <a:rPr lang="en-US" sz="3200" dirty="0" smtClean="0"/>
              <a:t>Scientists need to be critical when looking at the work of their colleagues.  The only way that science progresses is if your experiments can be replicated and substantiated by others.  That is why you need to be very clear in your communications with your colleagues.</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4130" y="3124200"/>
            <a:ext cx="4575740" cy="3001963"/>
          </a:xfrm>
        </p:spPr>
      </p:pic>
    </p:spTree>
    <p:extLst>
      <p:ext uri="{BB962C8B-B14F-4D97-AF65-F5344CB8AC3E}">
        <p14:creationId xmlns:p14="http://schemas.microsoft.com/office/powerpoint/2010/main" xmlns="" val="2746908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371600"/>
          </a:xfrm>
        </p:spPr>
        <p:txBody>
          <a:bodyPr>
            <a:normAutofit/>
          </a:bodyPr>
          <a:lstStyle/>
          <a:p>
            <a:r>
              <a:rPr lang="en-US" sz="4000" dirty="0" smtClean="0">
                <a:solidFill>
                  <a:srgbClr val="C00000"/>
                </a:solidFill>
              </a:rPr>
              <a:t>Genetics and Genetic Engineering</a:t>
            </a:r>
            <a:endParaRPr lang="en-US" sz="2800" dirty="0">
              <a:solidFill>
                <a:schemeClr val="accent3">
                  <a:lumMod val="50000"/>
                </a:schemeClr>
              </a:solidFill>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09800" y="2209800"/>
            <a:ext cx="4710023" cy="3657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a:bodyPr>
          <a:lstStyle/>
          <a:p>
            <a:r>
              <a:rPr lang="en-US" sz="2400" dirty="0" smtClean="0">
                <a:solidFill>
                  <a:srgbClr val="C00000"/>
                </a:solidFill>
              </a:rPr>
              <a:t>Genetics</a:t>
            </a:r>
            <a:r>
              <a:rPr lang="en-US" sz="2400" dirty="0" smtClean="0">
                <a:solidFill>
                  <a:srgbClr val="002060"/>
                </a:solidFill>
              </a:rPr>
              <a:t> </a:t>
            </a:r>
            <a:r>
              <a:rPr lang="en-US" sz="2400" dirty="0" smtClean="0"/>
              <a:t>is the study of how traits are passed from one generation of organism to the next; </a:t>
            </a:r>
            <a:br>
              <a:rPr lang="en-US" sz="2400" dirty="0" smtClean="0"/>
            </a:br>
            <a:r>
              <a:rPr lang="en-US" sz="2400" dirty="0" smtClean="0"/>
              <a:t>it’s the study of </a:t>
            </a:r>
            <a:r>
              <a:rPr lang="en-US" sz="2400" dirty="0" smtClean="0">
                <a:solidFill>
                  <a:srgbClr val="C00000"/>
                </a:solidFill>
              </a:rPr>
              <a:t>heredity</a:t>
            </a:r>
            <a:r>
              <a:rPr lang="en-US" sz="2400" dirty="0" smtClean="0"/>
              <a:t>.</a:t>
            </a:r>
            <a:br>
              <a:rPr lang="en-US" sz="2400" dirty="0" smtClean="0"/>
            </a:br>
            <a:r>
              <a:rPr lang="en-US" sz="2400" dirty="0"/>
              <a:t/>
            </a:r>
            <a:br>
              <a:rPr lang="en-US" sz="2400" dirty="0"/>
            </a:b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52600" y="2286000"/>
            <a:ext cx="5602343" cy="31543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719138"/>
          </a:xfrm>
        </p:spPr>
        <p:txBody>
          <a:bodyPr>
            <a:normAutofit/>
          </a:bodyPr>
          <a:lstStyle/>
          <a:p>
            <a:r>
              <a:rPr lang="en-US" dirty="0" smtClean="0"/>
              <a:t>The shape of the DNA molecule is a twisted ladder shape called a </a:t>
            </a:r>
            <a:r>
              <a:rPr lang="en-US" dirty="0" smtClean="0">
                <a:solidFill>
                  <a:srgbClr val="FF0000"/>
                </a:solidFill>
              </a:rPr>
              <a:t>double helix</a:t>
            </a:r>
            <a:r>
              <a:rPr lang="en-US" dirty="0" smtClean="0"/>
              <a:t>.</a:t>
            </a:r>
            <a:endParaRPr lang="en-US" dirty="0"/>
          </a:p>
        </p:txBody>
      </p:sp>
      <p:pic>
        <p:nvPicPr>
          <p:cNvPr id="5" name="Picture Placeholder 4" descr="dna-2.jpg"/>
          <p:cNvPicPr>
            <a:picLocks noGrp="1" noChangeAspect="1"/>
          </p:cNvPicPr>
          <p:nvPr>
            <p:ph type="pic" idx="1"/>
          </p:nvPr>
        </p:nvPicPr>
        <p:blipFill>
          <a:blip r:embed="rId2" cstate="print"/>
          <a:srcRect t="12500" b="12500"/>
          <a:stretch>
            <a:fillRect/>
          </a:stretch>
        </p:blipFill>
        <p:spPr>
          <a:xfrm>
            <a:off x="1828800" y="304800"/>
            <a:ext cx="5486400" cy="4114800"/>
          </a:xfrm>
        </p:spPr>
      </p:pic>
      <p:sp>
        <p:nvSpPr>
          <p:cNvPr id="4" name="Text Placeholder 3"/>
          <p:cNvSpPr>
            <a:spLocks noGrp="1"/>
          </p:cNvSpPr>
          <p:nvPr>
            <p:ph type="body" sz="half" idx="2"/>
          </p:nvPr>
        </p:nvSpPr>
        <p:spPr>
          <a:xfrm>
            <a:off x="1792288" y="5410200"/>
            <a:ext cx="5486400" cy="762000"/>
          </a:xfrm>
        </p:spPr>
        <p:txBody>
          <a:bodyPr>
            <a:normAutofit/>
          </a:bodyPr>
          <a:lstStyle/>
          <a:p>
            <a:r>
              <a:rPr lang="en-US" sz="1800" dirty="0" smtClean="0"/>
              <a:t>The shape of the molecule was discovered in 1953 by Watson and Crick.</a:t>
            </a: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In 1953, James Watson and Francis Crick display their model of what DNA looks like.</a:t>
            </a:r>
            <a:endParaRPr lang="en-US" sz="2400" dirty="0"/>
          </a:p>
        </p:txBody>
      </p:sp>
      <p:pic>
        <p:nvPicPr>
          <p:cNvPr id="7" name="Content Placeholder 6" descr="Our%20lessons_WatsonJames-CrickFrancis.jpg"/>
          <p:cNvPicPr>
            <a:picLocks noGrp="1" noChangeAspect="1"/>
          </p:cNvPicPr>
          <p:nvPr>
            <p:ph idx="1"/>
          </p:nvPr>
        </p:nvPicPr>
        <p:blipFill>
          <a:blip r:embed="rId2" cstate="print"/>
          <a:stretch>
            <a:fillRect/>
          </a:stretch>
        </p:blipFill>
        <p:spPr>
          <a:xfrm>
            <a:off x="2331573" y="1600200"/>
            <a:ext cx="4480854"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400" dirty="0" smtClean="0"/>
              <a:t>Rosalind Franklin studied DNA by taking X-rays of DNA crystals.  Her findings were useful in helping Watson and Crick discover the shape of DNA, yet she did not win a Nobel prize?  Why?</a:t>
            </a:r>
            <a:endParaRPr lang="en-US" sz="2400" dirty="0"/>
          </a:p>
        </p:txBody>
      </p:sp>
      <p:sp>
        <p:nvSpPr>
          <p:cNvPr id="6" name="Text Placeholder 5"/>
          <p:cNvSpPr>
            <a:spLocks noGrp="1"/>
          </p:cNvSpPr>
          <p:nvPr>
            <p:ph type="body" idx="1"/>
          </p:nvPr>
        </p:nvSpPr>
        <p:spPr/>
        <p:txBody>
          <a:bodyPr/>
          <a:lstStyle/>
          <a:p>
            <a:r>
              <a:rPr lang="en-US" dirty="0" smtClean="0"/>
              <a:t>Rosalind Franklin</a:t>
            </a:r>
            <a:endParaRPr lang="en-US" dirty="0"/>
          </a:p>
        </p:txBody>
      </p:sp>
      <p:pic>
        <p:nvPicPr>
          <p:cNvPr id="10" name="Content Placeholder 9" descr="rosalind franklin.jpg"/>
          <p:cNvPicPr>
            <a:picLocks noGrp="1" noChangeAspect="1"/>
          </p:cNvPicPr>
          <p:nvPr>
            <p:ph sz="half" idx="2"/>
          </p:nvPr>
        </p:nvPicPr>
        <p:blipFill>
          <a:blip r:embed="rId2" cstate="print"/>
          <a:stretch>
            <a:fillRect/>
          </a:stretch>
        </p:blipFill>
        <p:spPr>
          <a:xfrm>
            <a:off x="1105694" y="2207419"/>
            <a:ext cx="2743200" cy="3886200"/>
          </a:xfrm>
        </p:spPr>
      </p:pic>
      <p:sp>
        <p:nvSpPr>
          <p:cNvPr id="8" name="Text Placeholder 7"/>
          <p:cNvSpPr>
            <a:spLocks noGrp="1"/>
          </p:cNvSpPr>
          <p:nvPr>
            <p:ph type="body" sz="quarter" idx="3"/>
          </p:nvPr>
        </p:nvSpPr>
        <p:spPr/>
        <p:txBody>
          <a:bodyPr/>
          <a:lstStyle/>
          <a:p>
            <a:r>
              <a:rPr lang="en-US" dirty="0" smtClean="0"/>
              <a:t>X-ray crystallography image</a:t>
            </a:r>
            <a:endParaRPr lang="en-US" dirty="0"/>
          </a:p>
        </p:txBody>
      </p:sp>
      <p:pic>
        <p:nvPicPr>
          <p:cNvPr id="11" name="Content Placeholder 10" descr="xrayxray dna.jpg"/>
          <p:cNvPicPr>
            <a:picLocks noGrp="1" noChangeAspect="1"/>
          </p:cNvPicPr>
          <p:nvPr>
            <p:ph sz="quarter" idx="4"/>
          </p:nvPr>
        </p:nvPicPr>
        <p:blipFill>
          <a:blip r:embed="rId3" cstate="print"/>
          <a:stretch>
            <a:fillRect/>
          </a:stretch>
        </p:blipFill>
        <p:spPr>
          <a:xfrm>
            <a:off x="4887912" y="2347119"/>
            <a:ext cx="3556000" cy="3606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316162"/>
          </a:xfrm>
        </p:spPr>
        <p:txBody>
          <a:bodyPr>
            <a:normAutofit/>
          </a:bodyPr>
          <a:lstStyle/>
          <a:p>
            <a:r>
              <a:rPr lang="en-US" sz="2400" dirty="0" smtClean="0">
                <a:solidFill>
                  <a:srgbClr val="C00000"/>
                </a:solidFill>
              </a:rPr>
              <a:t>All bacteria have one chromosome </a:t>
            </a:r>
            <a:r>
              <a:rPr lang="en-US" sz="2400" dirty="0" smtClean="0"/>
              <a:t>that is made of a single circular loop of DNA (bacterial cells have no nucleus).</a:t>
            </a:r>
            <a:br>
              <a:rPr lang="en-US" sz="2400" dirty="0" smtClean="0"/>
            </a:br>
            <a:r>
              <a:rPr lang="en-US" sz="2400" dirty="0" smtClean="0"/>
              <a:t/>
            </a:r>
            <a:br>
              <a:rPr lang="en-US" sz="2400" dirty="0" smtClean="0"/>
            </a:br>
            <a:r>
              <a:rPr lang="en-US" sz="2400" dirty="0" smtClean="0"/>
              <a:t>Some bacteria have extra small loops of DNA called </a:t>
            </a:r>
            <a:r>
              <a:rPr lang="en-US" sz="2400" dirty="0" smtClean="0">
                <a:solidFill>
                  <a:srgbClr val="7030A0"/>
                </a:solidFill>
              </a:rPr>
              <a:t>plasmids</a:t>
            </a:r>
            <a:r>
              <a:rPr lang="en-US" sz="2400" dirty="0" smtClean="0"/>
              <a:t> which carry special genes.</a:t>
            </a:r>
            <a:endParaRPr lang="en-US" sz="2400" dirty="0"/>
          </a:p>
        </p:txBody>
      </p:sp>
      <p:pic>
        <p:nvPicPr>
          <p:cNvPr id="5" name="Content Placeholder 4" descr="prokar DNA.jpg"/>
          <p:cNvPicPr>
            <a:picLocks noGrp="1" noChangeAspect="1"/>
          </p:cNvPicPr>
          <p:nvPr>
            <p:ph idx="1"/>
          </p:nvPr>
        </p:nvPicPr>
        <p:blipFill>
          <a:blip r:embed="rId2" cstate="print"/>
          <a:stretch>
            <a:fillRect/>
          </a:stretch>
        </p:blipFill>
        <p:spPr>
          <a:xfrm>
            <a:off x="2362200" y="2438400"/>
            <a:ext cx="4572000" cy="3962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sz="3200" dirty="0" smtClean="0">
                <a:solidFill>
                  <a:srgbClr val="C00000"/>
                </a:solidFill>
              </a:rPr>
              <a:t>Your cells have paired chromosomes </a:t>
            </a:r>
            <a:r>
              <a:rPr lang="en-US" sz="3200" dirty="0" smtClean="0"/>
              <a:t>which are linear molecules of DNA that exist in each of your cell nuclei.</a:t>
            </a:r>
            <a:endParaRPr lang="en-US" sz="3200" dirty="0"/>
          </a:p>
        </p:txBody>
      </p:sp>
      <p:pic>
        <p:nvPicPr>
          <p:cNvPr id="4" name="Content Placeholder 3" descr="cellnucleus with pores.jpg"/>
          <p:cNvPicPr>
            <a:picLocks noGrp="1" noChangeAspect="1"/>
          </p:cNvPicPr>
          <p:nvPr>
            <p:ph idx="1"/>
          </p:nvPr>
        </p:nvPicPr>
        <p:blipFill>
          <a:blip r:embed="rId2" cstate="print"/>
          <a:stretch>
            <a:fillRect/>
          </a:stretch>
        </p:blipFill>
        <p:spPr>
          <a:xfrm>
            <a:off x="1676400" y="2133600"/>
            <a:ext cx="5486400" cy="4114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Both chromosomes and genes are made of DNA.  Each entire piece of DNA is called a chromosome.  On a chromosome, there are regions of DNA which code to make RNA which are called genes.  </a:t>
            </a:r>
            <a:endParaRPr lang="en-US" sz="2000" dirty="0"/>
          </a:p>
        </p:txBody>
      </p:sp>
      <p:pic>
        <p:nvPicPr>
          <p:cNvPr id="5" name="Content Placeholder 4" descr="linear vs circular dna.jpg"/>
          <p:cNvPicPr>
            <a:picLocks noGrp="1" noChangeAspect="1"/>
          </p:cNvPicPr>
          <p:nvPr>
            <p:ph idx="1"/>
          </p:nvPr>
        </p:nvPicPr>
        <p:blipFill>
          <a:blip r:embed="rId2" cstate="print"/>
          <a:stretch>
            <a:fillRect/>
          </a:stretch>
        </p:blipFill>
        <p:spPr>
          <a:xfrm>
            <a:off x="2571816" y="1600200"/>
            <a:ext cx="4000367"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001962"/>
          </a:xfrm>
        </p:spPr>
        <p:txBody>
          <a:bodyPr>
            <a:normAutofit/>
          </a:bodyPr>
          <a:lstStyle/>
          <a:p>
            <a:r>
              <a:rPr lang="en-US" b="1" dirty="0" smtClean="0">
                <a:solidFill>
                  <a:srgbClr val="C00000"/>
                </a:solidFill>
              </a:rPr>
              <a:t>How to Write </a:t>
            </a:r>
            <a:br>
              <a:rPr lang="en-US" b="1" dirty="0" smtClean="0">
                <a:solidFill>
                  <a:srgbClr val="C00000"/>
                </a:solidFill>
              </a:rPr>
            </a:br>
            <a:r>
              <a:rPr lang="en-US" b="1" dirty="0" smtClean="0">
                <a:solidFill>
                  <a:srgbClr val="C00000"/>
                </a:solidFill>
              </a:rPr>
              <a:t>A Basic College Laboratory Report</a:t>
            </a:r>
            <a:br>
              <a:rPr lang="en-US" b="1" dirty="0" smtClean="0">
                <a:solidFill>
                  <a:srgbClr val="C00000"/>
                </a:solidFill>
              </a:rPr>
            </a:br>
            <a:r>
              <a:rPr lang="en-US" b="1" dirty="0">
                <a:solidFill>
                  <a:srgbClr val="C00000"/>
                </a:solidFill>
              </a:rPr>
              <a:t/>
            </a:r>
            <a:br>
              <a:rPr lang="en-US" b="1" dirty="0">
                <a:solidFill>
                  <a:srgbClr val="C00000"/>
                </a:solidFill>
              </a:rPr>
            </a:br>
            <a:r>
              <a:rPr lang="en-US" sz="2200" b="1" dirty="0" smtClean="0">
                <a:solidFill>
                  <a:srgbClr val="002060"/>
                </a:solidFill>
              </a:rPr>
              <a:t>(Lab report requirements vary slightly from professor to professor)</a:t>
            </a:r>
            <a:endParaRPr lang="en-US" sz="2200" b="1" dirty="0">
              <a:solidFill>
                <a:srgbClr val="00206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62000" y="3429000"/>
            <a:ext cx="7467599" cy="2743200"/>
          </a:xfrm>
        </p:spPr>
      </p:pic>
    </p:spTree>
    <p:extLst>
      <p:ext uri="{BB962C8B-B14F-4D97-AF65-F5344CB8AC3E}">
        <p14:creationId xmlns:p14="http://schemas.microsoft.com/office/powerpoint/2010/main" xmlns="" val="4130717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normAutofit/>
          </a:bodyPr>
          <a:lstStyle/>
          <a:p>
            <a:r>
              <a:rPr lang="en-US" sz="2400" dirty="0" smtClean="0"/>
              <a:t>This is a picture of all the chromosomes from one person, called a karyotype.  Humans have 46 chromosomes on which, some estimate, there are over 20,000 genes.</a:t>
            </a:r>
            <a:endParaRPr lang="en-US" sz="2400" dirty="0"/>
          </a:p>
        </p:txBody>
      </p:sp>
      <p:pic>
        <p:nvPicPr>
          <p:cNvPr id="6" name="Content Placeholder 5" descr="karyotype.png"/>
          <p:cNvPicPr>
            <a:picLocks noGrp="1" noChangeAspect="1"/>
          </p:cNvPicPr>
          <p:nvPr>
            <p:ph idx="1"/>
          </p:nvPr>
        </p:nvPicPr>
        <p:blipFill>
          <a:blip r:embed="rId2" cstate="print"/>
          <a:stretch>
            <a:fillRect/>
          </a:stretch>
        </p:blipFill>
        <p:spPr>
          <a:xfrm>
            <a:off x="1981200" y="1828800"/>
            <a:ext cx="5410200" cy="4648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dirty="0" smtClean="0"/>
              <a:t>Human Sex Chromosomes</a:t>
            </a:r>
            <a:endParaRPr lang="en-US" dirty="0"/>
          </a:p>
        </p:txBody>
      </p:sp>
      <p:pic>
        <p:nvPicPr>
          <p:cNvPr id="4" name="Content Placeholder 3" descr="chromosomes_xy_1.jpg"/>
          <p:cNvPicPr>
            <a:picLocks noGrp="1" noChangeAspect="1"/>
          </p:cNvPicPr>
          <p:nvPr>
            <p:ph idx="1"/>
          </p:nvPr>
        </p:nvPicPr>
        <p:blipFill>
          <a:blip r:embed="rId2" cstate="print"/>
          <a:stretch>
            <a:fillRect/>
          </a:stretch>
        </p:blipFill>
        <p:spPr>
          <a:xfrm>
            <a:off x="2819400" y="1981200"/>
            <a:ext cx="3505200" cy="3962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2400" dirty="0" smtClean="0"/>
              <a:t>What is the relationship between DNA, chromosomes and genes?</a:t>
            </a:r>
            <a:br>
              <a:rPr lang="en-US" sz="2400" dirty="0" smtClean="0"/>
            </a:br>
            <a:r>
              <a:rPr lang="en-US" sz="2400" dirty="0" smtClean="0"/>
              <a:t/>
            </a:r>
            <a:br>
              <a:rPr lang="en-US" sz="2400" dirty="0" smtClean="0"/>
            </a:br>
            <a:r>
              <a:rPr lang="en-US" sz="2000" dirty="0" smtClean="0"/>
              <a:t>- Each individual entire piece of DNA is called a </a:t>
            </a:r>
            <a:r>
              <a:rPr lang="en-US" sz="2000" dirty="0" smtClean="0">
                <a:solidFill>
                  <a:srgbClr val="002060"/>
                </a:solidFill>
              </a:rPr>
              <a:t>chromosome</a:t>
            </a:r>
            <a:r>
              <a:rPr lang="en-US" sz="2000" dirty="0" smtClean="0"/>
              <a:t>.</a:t>
            </a:r>
            <a:br>
              <a:rPr lang="en-US" sz="2000" dirty="0" smtClean="0"/>
            </a:br>
            <a:r>
              <a:rPr lang="en-US" sz="2000" dirty="0" smtClean="0"/>
              <a:t/>
            </a:r>
            <a:br>
              <a:rPr lang="en-US" sz="2000" dirty="0" smtClean="0"/>
            </a:br>
            <a:r>
              <a:rPr lang="en-US" sz="2000" dirty="0" smtClean="0"/>
              <a:t>- In a chromosome, there are smaller fragments of DNA that used in the production of some characteristic), these DNA fragments within a chromosome are called </a:t>
            </a:r>
            <a:r>
              <a:rPr lang="en-US" sz="2000" dirty="0" smtClean="0">
                <a:solidFill>
                  <a:srgbClr val="002060"/>
                </a:solidFill>
              </a:rPr>
              <a:t>GENES</a:t>
            </a:r>
            <a:r>
              <a:rPr lang="en-US" sz="2000" dirty="0" smtClean="0"/>
              <a:t>.</a:t>
            </a:r>
            <a:br>
              <a:rPr lang="en-US" sz="2000" dirty="0" smtClean="0"/>
            </a:br>
            <a:r>
              <a:rPr lang="en-US" sz="2000" dirty="0" smtClean="0"/>
              <a:t/>
            </a:r>
            <a:br>
              <a:rPr lang="en-US" sz="2000" dirty="0" smtClean="0"/>
            </a:br>
            <a:r>
              <a:rPr lang="en-US" sz="2000" dirty="0" smtClean="0"/>
              <a:t>Are there more chromosomes or genes in a cell?</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935162"/>
          </a:xfrm>
        </p:spPr>
        <p:txBody>
          <a:bodyPr>
            <a:normAutofit fontScale="90000"/>
          </a:bodyPr>
          <a:lstStyle/>
          <a:p>
            <a:r>
              <a:rPr lang="en-US" sz="2800" dirty="0" smtClean="0"/>
              <a:t>Each gene contains a code that ultimately results in the production of a specific protein.</a:t>
            </a:r>
            <a:br>
              <a:rPr lang="en-US" sz="2800" dirty="0" smtClean="0"/>
            </a:br>
            <a:r>
              <a:rPr lang="en-US" sz="2800" dirty="0"/>
              <a:t>T</a:t>
            </a:r>
            <a:r>
              <a:rPr lang="en-US" sz="2800" dirty="0" smtClean="0"/>
              <a:t>he proteins produced by the codes of your genes makes you you and not your neighbor or a dog or a rose or </a:t>
            </a:r>
            <a:r>
              <a:rPr lang="en-US" sz="2800" i="1" dirty="0" smtClean="0"/>
              <a:t>E. coli, </a:t>
            </a:r>
            <a:r>
              <a:rPr lang="en-US" sz="2800" dirty="0" smtClean="0"/>
              <a:t>which all have their own codes in their genes.</a:t>
            </a:r>
            <a:endParaRPr lang="en-US" sz="28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66800" y="2286000"/>
            <a:ext cx="7086600" cy="3886200"/>
          </a:xfrm>
        </p:spPr>
      </p:pic>
    </p:spTree>
    <p:extLst>
      <p:ext uri="{BB962C8B-B14F-4D97-AF65-F5344CB8AC3E}">
        <p14:creationId xmlns:p14="http://schemas.microsoft.com/office/powerpoint/2010/main" xmlns="" val="774203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2057400"/>
          </a:xfrm>
        </p:spPr>
        <p:txBody>
          <a:bodyPr>
            <a:noAutofit/>
          </a:bodyPr>
          <a:lstStyle/>
          <a:p>
            <a:r>
              <a:rPr lang="en-US" sz="2800" dirty="0" smtClean="0"/>
              <a:t>Your genes are the codes to make </a:t>
            </a:r>
            <a:br>
              <a:rPr lang="en-US" sz="2800" dirty="0" smtClean="0"/>
            </a:br>
            <a:r>
              <a:rPr lang="en-US" sz="2800" dirty="0" smtClean="0"/>
              <a:t>all of the proteins of your body.</a:t>
            </a:r>
            <a:br>
              <a:rPr lang="en-US" sz="2800" dirty="0" smtClean="0"/>
            </a:br>
            <a:r>
              <a:rPr lang="en-US" sz="2800" dirty="0"/>
              <a:t/>
            </a:r>
            <a:br>
              <a:rPr lang="en-US" sz="2800" dirty="0"/>
            </a:br>
            <a:r>
              <a:rPr lang="en-US" sz="2800" dirty="0" smtClean="0"/>
              <a:t>Can you name some of the parts of your body that are made of protein?</a:t>
            </a:r>
            <a:endParaRPr lang="en-US" sz="2800"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95600" y="2667000"/>
            <a:ext cx="3276600" cy="2743200"/>
          </a:xfrm>
        </p:spPr>
      </p:pic>
    </p:spTree>
    <p:extLst>
      <p:ext uri="{BB962C8B-B14F-4D97-AF65-F5344CB8AC3E}">
        <p14:creationId xmlns:p14="http://schemas.microsoft.com/office/powerpoint/2010/main" xmlns="" val="1617853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0"/>
          </a:xfrm>
        </p:spPr>
        <p:txBody>
          <a:bodyPr>
            <a:normAutofit fontScale="90000"/>
          </a:bodyPr>
          <a:lstStyle/>
          <a:p>
            <a:r>
              <a:rPr lang="en-US" sz="4900" dirty="0">
                <a:solidFill>
                  <a:srgbClr val="C00000"/>
                </a:solidFill>
              </a:rPr>
              <a:t>YOU ARE A BIG BAG of PROTEINS!!</a:t>
            </a:r>
            <a:br>
              <a:rPr lang="en-US" sz="4900" dirty="0">
                <a:solidFill>
                  <a:srgbClr val="C00000"/>
                </a:solidFill>
              </a:rPr>
            </a:br>
            <a:r>
              <a:rPr lang="en-US" sz="2800" dirty="0" smtClean="0"/>
              <a:t>Your </a:t>
            </a:r>
            <a:r>
              <a:rPr lang="en-US" sz="2800" dirty="0" smtClean="0">
                <a:solidFill>
                  <a:srgbClr val="002060"/>
                </a:solidFill>
              </a:rPr>
              <a:t>hair</a:t>
            </a:r>
            <a:r>
              <a:rPr lang="en-US" sz="2800" dirty="0" smtClean="0"/>
              <a:t>, </a:t>
            </a:r>
            <a:r>
              <a:rPr lang="en-US" sz="2800" dirty="0" smtClean="0">
                <a:solidFill>
                  <a:srgbClr val="002060"/>
                </a:solidFill>
              </a:rPr>
              <a:t>skin</a:t>
            </a:r>
            <a:r>
              <a:rPr lang="en-US" sz="2800" dirty="0" smtClean="0"/>
              <a:t> and </a:t>
            </a:r>
            <a:r>
              <a:rPr lang="en-US" sz="2800" dirty="0" smtClean="0">
                <a:solidFill>
                  <a:srgbClr val="002060"/>
                </a:solidFill>
              </a:rPr>
              <a:t>nails</a:t>
            </a:r>
            <a:r>
              <a:rPr lang="en-US" sz="2800" dirty="0" smtClean="0"/>
              <a:t> are all made of keratin protein.</a:t>
            </a:r>
            <a:br>
              <a:rPr lang="en-US" sz="2800" dirty="0" smtClean="0"/>
            </a:br>
            <a:r>
              <a:rPr lang="en-US" sz="2800" dirty="0" smtClean="0">
                <a:solidFill>
                  <a:srgbClr val="002060"/>
                </a:solidFill>
              </a:rPr>
              <a:t>Pigments</a:t>
            </a:r>
            <a:r>
              <a:rPr lang="en-US" sz="2800" dirty="0" smtClean="0"/>
              <a:t> are proteins, so your hair, eye and skin color are due to proteins.</a:t>
            </a:r>
            <a:br>
              <a:rPr lang="en-US" sz="2800" dirty="0" smtClean="0"/>
            </a:br>
            <a:r>
              <a:rPr lang="en-US" sz="2800" dirty="0" smtClean="0">
                <a:solidFill>
                  <a:srgbClr val="002060"/>
                </a:solidFill>
              </a:rPr>
              <a:t>Muscles</a:t>
            </a:r>
            <a:r>
              <a:rPr lang="en-US" sz="2800" dirty="0" smtClean="0"/>
              <a:t> are made of actin and myosin proteins.</a:t>
            </a:r>
            <a:br>
              <a:rPr lang="en-US" sz="2800" dirty="0" smtClean="0"/>
            </a:br>
            <a:r>
              <a:rPr lang="en-US" sz="2800" dirty="0" smtClean="0">
                <a:solidFill>
                  <a:srgbClr val="002060"/>
                </a:solidFill>
              </a:rPr>
              <a:t>Cartilage</a:t>
            </a:r>
            <a:r>
              <a:rPr lang="en-US" sz="2800" dirty="0" smtClean="0"/>
              <a:t> is made of elastin and collagen protein.</a:t>
            </a:r>
            <a:br>
              <a:rPr lang="en-US" sz="2800" dirty="0" smtClean="0"/>
            </a:br>
            <a:r>
              <a:rPr lang="en-US" sz="2800" dirty="0" smtClean="0"/>
              <a:t>Your red blood cells carry oxygen by using </a:t>
            </a:r>
            <a:r>
              <a:rPr lang="en-US" sz="2800" dirty="0" smtClean="0">
                <a:solidFill>
                  <a:srgbClr val="002060"/>
                </a:solidFill>
              </a:rPr>
              <a:t>hemoglobin</a:t>
            </a:r>
            <a:r>
              <a:rPr lang="en-US" sz="2800" dirty="0" smtClean="0"/>
              <a:t> protein.</a:t>
            </a:r>
            <a:br>
              <a:rPr lang="en-US" sz="2800" dirty="0" smtClean="0"/>
            </a:br>
            <a:r>
              <a:rPr lang="en-US" sz="2800" dirty="0" smtClean="0"/>
              <a:t>Your </a:t>
            </a:r>
            <a:r>
              <a:rPr lang="en-US" sz="2800" dirty="0" smtClean="0">
                <a:solidFill>
                  <a:srgbClr val="002060"/>
                </a:solidFill>
              </a:rPr>
              <a:t>cell membranes </a:t>
            </a:r>
            <a:r>
              <a:rPr lang="en-US" sz="2800" dirty="0" smtClean="0"/>
              <a:t>contain proteins.</a:t>
            </a:r>
            <a:br>
              <a:rPr lang="en-US" sz="2800" dirty="0" smtClean="0"/>
            </a:br>
            <a:r>
              <a:rPr lang="en-US" sz="2800" dirty="0" smtClean="0">
                <a:solidFill>
                  <a:srgbClr val="002060"/>
                </a:solidFill>
              </a:rPr>
              <a:t>Enzymes</a:t>
            </a:r>
            <a:r>
              <a:rPr lang="en-US" sz="2800" dirty="0" smtClean="0"/>
              <a:t>, which control the chemical reactions of your body, like digestion and metabolism, are proteins.</a:t>
            </a:r>
            <a:br>
              <a:rPr lang="en-US" sz="2800" dirty="0" smtClean="0"/>
            </a:br>
            <a:r>
              <a:rPr lang="en-US" sz="2800" dirty="0" smtClean="0"/>
              <a:t>Your immune system (</a:t>
            </a:r>
            <a:r>
              <a:rPr lang="en-US" sz="2800" dirty="0" smtClean="0">
                <a:solidFill>
                  <a:srgbClr val="002060"/>
                </a:solidFill>
              </a:rPr>
              <a:t>antibodies</a:t>
            </a:r>
            <a:r>
              <a:rPr lang="en-US" sz="2800" dirty="0" smtClean="0"/>
              <a:t>) depends upon proteins.</a:t>
            </a:r>
            <a:br>
              <a:rPr lang="en-US" sz="2800" dirty="0" smtClean="0"/>
            </a:br>
            <a:r>
              <a:rPr lang="en-US" sz="2800" dirty="0" smtClean="0">
                <a:solidFill>
                  <a:srgbClr val="002060"/>
                </a:solidFill>
              </a:rPr>
              <a:t>Many of your hormones </a:t>
            </a:r>
            <a:r>
              <a:rPr lang="en-US" sz="2800" dirty="0" smtClean="0"/>
              <a:t>(insulin) are proteins.</a:t>
            </a:r>
            <a:br>
              <a:rPr lang="en-US" sz="2800" dirty="0" smtClean="0"/>
            </a:br>
            <a:r>
              <a:rPr lang="en-US" sz="1800" dirty="0"/>
              <a:t/>
            </a:r>
            <a:br>
              <a:rPr lang="en-US" sz="1800" dirty="0"/>
            </a:br>
            <a:endParaRPr lang="en-US" sz="4900" dirty="0">
              <a:solidFill>
                <a:srgbClr val="C00000"/>
              </a:solidFill>
            </a:endParaRPr>
          </a:p>
        </p:txBody>
      </p:sp>
    </p:spTree>
    <p:extLst>
      <p:ext uri="{BB962C8B-B14F-4D97-AF65-F5344CB8AC3E}">
        <p14:creationId xmlns:p14="http://schemas.microsoft.com/office/powerpoint/2010/main" xmlns="" val="2759349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r>
              <a:rPr lang="en-US" dirty="0" smtClean="0"/>
              <a:t>Today’s genetic engineering experiment will involve trying to put a </a:t>
            </a:r>
            <a:r>
              <a:rPr lang="en-US" b="1" dirty="0" smtClean="0">
                <a:solidFill>
                  <a:srgbClr val="7030A0"/>
                </a:solidFill>
              </a:rPr>
              <a:t>bacterial plasmid</a:t>
            </a:r>
            <a:r>
              <a:rPr lang="en-US" dirty="0" smtClean="0"/>
              <a:t>, which has a </a:t>
            </a:r>
            <a:r>
              <a:rPr lang="en-US" b="1" dirty="0" smtClean="0">
                <a:solidFill>
                  <a:srgbClr val="00B050"/>
                </a:solidFill>
              </a:rPr>
              <a:t>green fluorescent protein gene from a jellyfish</a:t>
            </a:r>
            <a:r>
              <a:rPr lang="en-US" dirty="0" smtClean="0"/>
              <a:t> inserted into the plasmid, into </a:t>
            </a:r>
            <a:r>
              <a:rPr lang="en-US" b="1" dirty="0" smtClean="0">
                <a:solidFill>
                  <a:srgbClr val="C00000"/>
                </a:solidFill>
              </a:rPr>
              <a:t>E. coli bacteria</a:t>
            </a:r>
            <a:r>
              <a:rPr lang="en-US" dirty="0" smtClean="0"/>
              <a:t>.</a:t>
            </a:r>
            <a:endParaRPr lang="en-US" dirty="0"/>
          </a:p>
        </p:txBody>
      </p:sp>
    </p:spTree>
    <p:extLst>
      <p:ext uri="{BB962C8B-B14F-4D97-AF65-F5344CB8AC3E}">
        <p14:creationId xmlns:p14="http://schemas.microsoft.com/office/powerpoint/2010/main" xmlns="" val="2569848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bodyPr>
          <a:lstStyle/>
          <a:p>
            <a:r>
              <a:rPr lang="en-US" dirty="0" smtClean="0"/>
              <a:t>Where do you commonly find E. coli bacteria?</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57400" y="2514600"/>
            <a:ext cx="5029200" cy="2971800"/>
          </a:xfrm>
        </p:spPr>
      </p:pic>
    </p:spTree>
    <p:extLst>
      <p:ext uri="{BB962C8B-B14F-4D97-AF65-F5344CB8AC3E}">
        <p14:creationId xmlns:p14="http://schemas.microsoft.com/office/powerpoint/2010/main" xmlns="" val="1326828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09600" y="609600"/>
            <a:ext cx="3657599" cy="4311755"/>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572000" y="2590800"/>
            <a:ext cx="4038600" cy="3020872"/>
          </a:xfrm>
        </p:spPr>
      </p:pic>
    </p:spTree>
    <p:extLst>
      <p:ext uri="{BB962C8B-B14F-4D97-AF65-F5344CB8AC3E}">
        <p14:creationId xmlns:p14="http://schemas.microsoft.com/office/powerpoint/2010/main" xmlns="" val="2560324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a:xfrm>
            <a:off x="457200" y="609601"/>
            <a:ext cx="4040188" cy="762000"/>
          </a:xfrm>
        </p:spPr>
        <p:txBody>
          <a:bodyPr/>
          <a:lstStyle/>
          <a:p>
            <a:r>
              <a:rPr lang="en-US" dirty="0" smtClean="0"/>
              <a:t>E. coli under the microscope</a:t>
            </a:r>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81000" y="1600200"/>
            <a:ext cx="4040188" cy="3030141"/>
          </a:xfrm>
        </p:spPr>
      </p:pic>
      <p:sp>
        <p:nvSpPr>
          <p:cNvPr id="8" name="Text Placeholder 7"/>
          <p:cNvSpPr>
            <a:spLocks noGrp="1"/>
          </p:cNvSpPr>
          <p:nvPr>
            <p:ph type="body" sz="quarter" idx="3"/>
          </p:nvPr>
        </p:nvSpPr>
        <p:spPr/>
        <p:txBody>
          <a:bodyPr/>
          <a:lstStyle/>
          <a:p>
            <a:r>
              <a:rPr lang="en-US" dirty="0" smtClean="0"/>
              <a:t>E. coli grown on an agar plate.</a:t>
            </a:r>
            <a:endParaRPr lang="en-US"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572000" y="2514600"/>
            <a:ext cx="4191000" cy="2819400"/>
          </a:xfrm>
        </p:spPr>
      </p:pic>
    </p:spTree>
    <p:extLst>
      <p:ext uri="{BB962C8B-B14F-4D97-AF65-F5344CB8AC3E}">
        <p14:creationId xmlns:p14="http://schemas.microsoft.com/office/powerpoint/2010/main" xmlns="" val="145098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fontScale="90000"/>
          </a:bodyPr>
          <a:lstStyle/>
          <a:p>
            <a:r>
              <a:rPr lang="en-US" sz="6600" dirty="0" smtClean="0">
                <a:solidFill>
                  <a:srgbClr val="C00000"/>
                </a:solidFill>
              </a:rPr>
              <a:t>Title Page</a:t>
            </a:r>
            <a:r>
              <a:rPr lang="en-US" dirty="0" smtClean="0"/>
              <a:t/>
            </a:r>
            <a:br>
              <a:rPr lang="en-US" dirty="0" smtClean="0"/>
            </a:br>
            <a:r>
              <a:rPr lang="en-US" dirty="0"/>
              <a:t/>
            </a:r>
            <a:br>
              <a:rPr lang="en-US" dirty="0"/>
            </a:br>
            <a:r>
              <a:rPr lang="en-US" sz="3200" dirty="0" smtClean="0"/>
              <a:t>Your lab report needs a title, that is typically 10-15 words in length, that gives a brief explanation about the content of your experiment.</a:t>
            </a:r>
            <a:br>
              <a:rPr lang="en-US" sz="3200" dirty="0" smtClean="0"/>
            </a:br>
            <a:r>
              <a:rPr lang="en-US" sz="3200" dirty="0" smtClean="0"/>
              <a:t/>
            </a:r>
            <a:br>
              <a:rPr lang="en-US" sz="3200" dirty="0" smtClean="0"/>
            </a:br>
            <a:r>
              <a:rPr lang="en-US" sz="3200" dirty="0" smtClean="0"/>
              <a:t>Your name as well as the date, the course and your instructor’s name should also go on this page.</a:t>
            </a:r>
            <a:br>
              <a:rPr lang="en-US" sz="3200" dirty="0" smtClean="0"/>
            </a:br>
            <a:r>
              <a:rPr lang="en-US" sz="3200" dirty="0"/>
              <a:t/>
            </a:r>
            <a:br>
              <a:rPr lang="en-US" sz="3200" dirty="0"/>
            </a:br>
            <a:r>
              <a:rPr lang="en-US" sz="3200" dirty="0" smtClean="0"/>
              <a:t>Lab reports are not an exercise in creative writing; you need to be concise and specific!</a:t>
            </a:r>
            <a:endParaRPr lang="en-US" sz="3200" dirty="0"/>
          </a:p>
        </p:txBody>
      </p:sp>
    </p:spTree>
    <p:extLst>
      <p:ext uri="{BB962C8B-B14F-4D97-AF65-F5344CB8AC3E}">
        <p14:creationId xmlns:p14="http://schemas.microsoft.com/office/powerpoint/2010/main" xmlns="" val="3262973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495800" cy="1143000"/>
          </a:xfrm>
        </p:spPr>
        <p:txBody>
          <a:bodyPr>
            <a:normAutofit fontScale="90000"/>
          </a:bodyPr>
          <a:lstStyle/>
          <a:p>
            <a:r>
              <a:rPr lang="en-US" sz="2400" dirty="0" smtClean="0"/>
              <a:t>TRANSFORMATION = the transfer of small DNA fragments into living bacterial cells</a:t>
            </a:r>
            <a:endParaRPr lang="en-US" sz="2400" dirty="0"/>
          </a:p>
        </p:txBody>
      </p:sp>
      <p:sp>
        <p:nvSpPr>
          <p:cNvPr id="5" name="Text Placeholder 4"/>
          <p:cNvSpPr>
            <a:spLocks noGrp="1"/>
          </p:cNvSpPr>
          <p:nvPr>
            <p:ph type="body" idx="1"/>
          </p:nvPr>
        </p:nvSpPr>
        <p:spPr/>
        <p:txBody>
          <a:bodyPr/>
          <a:lstStyle/>
          <a:p>
            <a:endParaRPr lang="en-US"/>
          </a:p>
        </p:txBody>
      </p:sp>
      <p:pic>
        <p:nvPicPr>
          <p:cNvPr id="9" name="Content Placeholder 8" descr="transform.gif"/>
          <p:cNvPicPr>
            <a:picLocks noGrp="1" noChangeAspect="1"/>
          </p:cNvPicPr>
          <p:nvPr>
            <p:ph sz="half" idx="2"/>
          </p:nvPr>
        </p:nvPicPr>
        <p:blipFill>
          <a:blip r:embed="rId2" cstate="print"/>
          <a:stretch>
            <a:fillRect/>
          </a:stretch>
        </p:blipFill>
        <p:spPr>
          <a:xfrm>
            <a:off x="533400" y="1676400"/>
            <a:ext cx="4343400" cy="3810000"/>
          </a:xfrm>
        </p:spPr>
      </p:pic>
      <p:sp>
        <p:nvSpPr>
          <p:cNvPr id="7" name="Text Placeholder 6"/>
          <p:cNvSpPr>
            <a:spLocks noGrp="1"/>
          </p:cNvSpPr>
          <p:nvPr>
            <p:ph type="body" sz="quarter" idx="3"/>
          </p:nvPr>
        </p:nvSpPr>
        <p:spPr>
          <a:xfrm>
            <a:off x="5257800" y="1066800"/>
            <a:ext cx="3429000" cy="1828800"/>
          </a:xfrm>
        </p:spPr>
        <p:txBody>
          <a:bodyPr>
            <a:normAutofit/>
          </a:bodyPr>
          <a:lstStyle/>
          <a:p>
            <a:pPr algn="ctr"/>
            <a:r>
              <a:rPr lang="en-US" sz="2000" dirty="0" smtClean="0"/>
              <a:t> Let’s see if you can genetically engineer </a:t>
            </a:r>
            <a:r>
              <a:rPr lang="en-US" sz="2000" i="1" dirty="0" smtClean="0"/>
              <a:t>E. coli </a:t>
            </a:r>
            <a:r>
              <a:rPr lang="en-US" sz="2000" dirty="0" smtClean="0"/>
              <a:t>to become antibiotic resistant and glow green under U.V. light.</a:t>
            </a:r>
            <a:endParaRPr lang="en-US" sz="2000"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5410200" y="2971800"/>
            <a:ext cx="3200400" cy="264531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Bioart</a:t>
            </a:r>
            <a:endParaRPr lang="en-US" dirty="0"/>
          </a:p>
        </p:txBody>
      </p:sp>
      <p:pic>
        <p:nvPicPr>
          <p:cNvPr id="4" name="Content Placeholder 3" descr="3D Art.jpg"/>
          <p:cNvPicPr>
            <a:picLocks noGrp="1" noChangeAspect="1"/>
          </p:cNvPicPr>
          <p:nvPr>
            <p:ph idx="1"/>
          </p:nvPr>
        </p:nvPicPr>
        <p:blipFill>
          <a:blip r:embed="rId2" cstate="print"/>
          <a:stretch>
            <a:fillRect/>
          </a:stretch>
        </p:blipFill>
        <p:spPr>
          <a:xfrm>
            <a:off x="1752600" y="1295400"/>
            <a:ext cx="5715000" cy="50292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2849562"/>
          </a:xfrm>
        </p:spPr>
        <p:txBody>
          <a:bodyPr>
            <a:normAutofit/>
          </a:bodyPr>
          <a:lstStyle/>
          <a:p>
            <a:r>
              <a:rPr lang="en-US" dirty="0" smtClean="0"/>
              <a:t>Before we begin genetically engineering bacteria, we will need to learn about lab safety, and wear…</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67200" y="3124200"/>
            <a:ext cx="3810000" cy="2971800"/>
          </a:xfrm>
        </p:spPr>
      </p:pic>
    </p:spTree>
    <p:extLst>
      <p:ext uri="{BB962C8B-B14F-4D97-AF65-F5344CB8AC3E}">
        <p14:creationId xmlns:p14="http://schemas.microsoft.com/office/powerpoint/2010/main" xmlns="" val="1559445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lab outfits.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43200" y="1447800"/>
            <a:ext cx="3733800" cy="4953000"/>
          </a:xfrm>
        </p:spPr>
      </p:pic>
    </p:spTree>
    <p:extLst>
      <p:ext uri="{BB962C8B-B14F-4D97-AF65-F5344CB8AC3E}">
        <p14:creationId xmlns:p14="http://schemas.microsoft.com/office/powerpoint/2010/main" xmlns="" val="3105917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2400" dirty="0" smtClean="0">
                <a:solidFill>
                  <a:srgbClr val="002060"/>
                </a:solidFill>
              </a:rPr>
              <a:t>BENEFITS GAINED THROUGH GENETIC ENGINEERING RESEARCH</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2400" dirty="0" smtClean="0"/>
              <a:t>The goal of the Human Genome Project was to determine the </a:t>
            </a:r>
            <a:r>
              <a:rPr lang="en-US" sz="2400" u="sng" dirty="0" smtClean="0">
                <a:solidFill>
                  <a:srgbClr val="FF0000"/>
                </a:solidFill>
              </a:rPr>
              <a:t>nucleotide sequence of the entire human genome</a:t>
            </a:r>
            <a:r>
              <a:rPr lang="en-US" sz="2400" dirty="0" smtClean="0"/>
              <a:t>; that goal was accomplished in 2003.</a:t>
            </a:r>
            <a:endParaRPr lang="en-US" sz="2400" dirty="0"/>
          </a:p>
        </p:txBody>
      </p:sp>
      <p:pic>
        <p:nvPicPr>
          <p:cNvPr id="4" name="Content Placeholder 3" descr="human genome pro.jpg"/>
          <p:cNvPicPr>
            <a:picLocks noGrp="1" noChangeAspect="1"/>
          </p:cNvPicPr>
          <p:nvPr>
            <p:ph idx="1"/>
          </p:nvPr>
        </p:nvPicPr>
        <p:blipFill>
          <a:blip r:embed="rId2" cstate="print"/>
          <a:stretch>
            <a:fillRect/>
          </a:stretch>
        </p:blipFill>
        <p:spPr>
          <a:xfrm>
            <a:off x="1524000" y="1828800"/>
            <a:ext cx="6090162" cy="45259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en-US" sz="2400" dirty="0" smtClean="0"/>
              <a:t>Medical Applications</a:t>
            </a:r>
            <a:br>
              <a:rPr lang="en-US" sz="2400" dirty="0" smtClean="0"/>
            </a:br>
            <a:r>
              <a:rPr lang="en-US" sz="2000" dirty="0" smtClean="0"/>
              <a:t/>
            </a:r>
            <a:br>
              <a:rPr lang="en-US" sz="2000" dirty="0" smtClean="0"/>
            </a:br>
            <a:r>
              <a:rPr lang="en-US" sz="2000" dirty="0" smtClean="0"/>
              <a:t>	- genetic engineering of bacteria has allowed for the design of safer, 		more effective vaccines (HepB, HiB) (Experimental malaria 		and HIV drugs are being tested)</a:t>
            </a:r>
            <a:br>
              <a:rPr lang="en-US" sz="2000" dirty="0" smtClean="0"/>
            </a:br>
            <a:r>
              <a:rPr lang="en-US" sz="2000" dirty="0" smtClean="0"/>
              <a:t>	- genetic engineering of bacteria has allowed for the large scale 		production of many new and often scarce pharmaceutical 		products such as insulin, interferon, hormones, vitamin B12, 		antibiotics, artificial blood, immune treatment drugs and 		enzymes</a:t>
            </a:r>
            <a:br>
              <a:rPr lang="en-US" sz="2000" dirty="0" smtClean="0"/>
            </a:br>
            <a:r>
              <a:rPr lang="en-US" sz="2000" dirty="0" smtClean="0"/>
              <a:t>	- the ultimate goal in genetic engineering is to be able to cure and 		prevent human genetic disorders caused by single defective 		genes</a:t>
            </a:r>
            <a:br>
              <a:rPr lang="en-US" sz="2000" dirty="0" smtClean="0"/>
            </a:br>
            <a:r>
              <a:rPr lang="en-US" sz="2000" dirty="0"/>
              <a:t>	</a:t>
            </a:r>
            <a:r>
              <a:rPr lang="en-US" sz="2000" dirty="0" smtClean="0"/>
              <a:t/>
            </a:r>
            <a:br>
              <a:rPr lang="en-US" sz="2000" dirty="0" smtClean="0"/>
            </a:br>
            <a:r>
              <a:rPr lang="en-US" sz="2000" dirty="0"/>
              <a:t>	</a:t>
            </a:r>
            <a:endParaRPr lang="en-US" sz="105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t>Humulin is one of many pharmaceutical products made using genetically engineered bacteria. You will get to genetically engineer bacteria in our lab and see how easy it is to do.</a:t>
            </a:r>
            <a:endParaRPr lang="en-US" sz="2400" dirty="0"/>
          </a:p>
        </p:txBody>
      </p:sp>
      <p:pic>
        <p:nvPicPr>
          <p:cNvPr id="5" name="Content Placeholder 4" descr="Humalog_Lilly_cd humulin.jpg"/>
          <p:cNvPicPr>
            <a:picLocks noGrp="1" noChangeAspect="1"/>
          </p:cNvPicPr>
          <p:nvPr>
            <p:ph idx="1"/>
          </p:nvPr>
        </p:nvPicPr>
        <p:blipFill>
          <a:blip r:embed="rId2" cstate="print"/>
          <a:stretch>
            <a:fillRect/>
          </a:stretch>
        </p:blipFill>
        <p:spPr>
          <a:xfrm>
            <a:off x="1066800" y="1676400"/>
            <a:ext cx="7239000" cy="44958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smtClean="0"/>
              <a:t>Agricultural Applications</a:t>
            </a:r>
            <a:br>
              <a:rPr lang="en-US" sz="2400" dirty="0" smtClean="0"/>
            </a:br>
            <a:r>
              <a:rPr lang="en-US" sz="2400" dirty="0" smtClean="0"/>
              <a:t/>
            </a:r>
            <a:br>
              <a:rPr lang="en-US" sz="2400" dirty="0" smtClean="0"/>
            </a:br>
            <a:r>
              <a:rPr lang="en-US" sz="2000" dirty="0" smtClean="0"/>
              <a:t>-</a:t>
            </a:r>
            <a:r>
              <a:rPr lang="en-US" sz="2000" dirty="0" smtClean="0">
                <a:solidFill>
                  <a:srgbClr val="FF0000"/>
                </a:solidFill>
              </a:rPr>
              <a:t>TRANSGENIC</a:t>
            </a:r>
            <a:r>
              <a:rPr lang="en-US" sz="2000" dirty="0" smtClean="0"/>
              <a:t> plants and animals (those containing genes from different 	species) are being designed to improve food quality and productivity 	(Genetically modified organisms or GMO’s can be controversial, 	particularly when they are intended to be eaten; some groups have 	called them FRANKENFOODS)</a:t>
            </a:r>
            <a:br>
              <a:rPr lang="en-US" sz="2000" dirty="0" smtClean="0"/>
            </a:br>
            <a:r>
              <a:rPr lang="en-US" sz="2000" dirty="0" smtClean="0"/>
              <a:t/>
            </a:r>
            <a:br>
              <a:rPr lang="en-US" sz="2000" dirty="0" smtClean="0"/>
            </a:br>
            <a:r>
              <a:rPr lang="en-US" sz="2000" dirty="0" smtClean="0"/>
              <a:t>- Transgenic animals are produced by microinjection of genes into fertilized 	eggs, milk from pigs, sheep, rabbits and cows are used to make 	products needed to treat patients with hemophilia, emphysema, 	septicemia, some cancers, heart attack and stroke, burns and more</a:t>
            </a:r>
            <a:br>
              <a:rPr lang="en-US" sz="2000" dirty="0" smtClean="0"/>
            </a:br>
            <a:r>
              <a:rPr lang="en-US" sz="2000" dirty="0" smtClean="0"/>
              <a:t/>
            </a:r>
            <a:br>
              <a:rPr lang="en-US" sz="2000" dirty="0" smtClean="0"/>
            </a:br>
            <a:r>
              <a:rPr lang="en-US" sz="2000" dirty="0" smtClean="0"/>
              <a:t>- Transgenic plants are produced with a “gene gun” which “shoots” plasmids 	into plant cell cultures to make plants resistant to chemicals, drought 	and extreme temperatures and to make them more nutritious or 	able to make their own insecticides and fertilizers</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457200" y="838201"/>
            <a:ext cx="4040188" cy="838200"/>
          </a:xfrm>
        </p:spPr>
        <p:txBody>
          <a:bodyPr>
            <a:normAutofit/>
          </a:bodyPr>
          <a:lstStyle/>
          <a:p>
            <a:r>
              <a:rPr lang="en-US" dirty="0" smtClean="0"/>
              <a:t>The gene gun shoots genes into plant tissue.</a:t>
            </a:r>
            <a:endParaRPr lang="en-US" dirty="0"/>
          </a:p>
        </p:txBody>
      </p:sp>
      <p:pic>
        <p:nvPicPr>
          <p:cNvPr id="9" name="Content Placeholder 8" descr="gene%20gun.jpg"/>
          <p:cNvPicPr>
            <a:picLocks noGrp="1" noChangeAspect="1"/>
          </p:cNvPicPr>
          <p:nvPr>
            <p:ph sz="half" idx="2"/>
          </p:nvPr>
        </p:nvPicPr>
        <p:blipFill>
          <a:blip r:embed="rId2" cstate="print"/>
          <a:stretch>
            <a:fillRect/>
          </a:stretch>
        </p:blipFill>
        <p:spPr>
          <a:xfrm>
            <a:off x="457200" y="2057400"/>
            <a:ext cx="3983083" cy="3951288"/>
          </a:xfrm>
        </p:spPr>
      </p:pic>
      <p:sp>
        <p:nvSpPr>
          <p:cNvPr id="7" name="Text Placeholder 6"/>
          <p:cNvSpPr>
            <a:spLocks noGrp="1"/>
          </p:cNvSpPr>
          <p:nvPr>
            <p:ph type="body" sz="quarter" idx="3"/>
          </p:nvPr>
        </p:nvSpPr>
        <p:spPr>
          <a:xfrm>
            <a:off x="4645025" y="609600"/>
            <a:ext cx="4041775" cy="1565275"/>
          </a:xfrm>
        </p:spPr>
        <p:txBody>
          <a:bodyPr>
            <a:normAutofit/>
          </a:bodyPr>
          <a:lstStyle/>
          <a:p>
            <a:r>
              <a:rPr lang="en-US" dirty="0" smtClean="0"/>
              <a:t>Glow in the dark tobacco, genetically engineered with a gene from a firefly that makes the enzyme </a:t>
            </a:r>
            <a:r>
              <a:rPr lang="en-US" dirty="0" err="1" smtClean="0"/>
              <a:t>luciferase</a:t>
            </a:r>
            <a:r>
              <a:rPr lang="en-US" dirty="0" smtClean="0"/>
              <a:t>.</a:t>
            </a:r>
            <a:endParaRPr lang="en-US" dirty="0"/>
          </a:p>
        </p:txBody>
      </p:sp>
      <p:pic>
        <p:nvPicPr>
          <p:cNvPr id="10" name="Content Placeholder 9" descr="glowing-plant-tobacco_big.jpg"/>
          <p:cNvPicPr>
            <a:picLocks noGrp="1" noChangeAspect="1"/>
          </p:cNvPicPr>
          <p:nvPr>
            <p:ph sz="quarter" idx="4"/>
          </p:nvPr>
        </p:nvPicPr>
        <p:blipFill>
          <a:blip r:embed="rId3" cstate="print"/>
          <a:stretch>
            <a:fillRect/>
          </a:stretch>
        </p:blipFill>
        <p:spPr>
          <a:xfrm>
            <a:off x="5334000" y="2209800"/>
            <a:ext cx="2676525" cy="3810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sz="6600" dirty="0" smtClean="0">
                <a:solidFill>
                  <a:srgbClr val="C00000"/>
                </a:solidFill>
              </a:rPr>
              <a:t>INTRODUCTION</a:t>
            </a:r>
            <a:r>
              <a:rPr lang="en-US" dirty="0" smtClean="0"/>
              <a:t/>
            </a:r>
            <a:br>
              <a:rPr lang="en-US" dirty="0" smtClean="0"/>
            </a:br>
            <a:r>
              <a:rPr lang="en-US" dirty="0"/>
              <a:t/>
            </a:r>
            <a:br>
              <a:rPr lang="en-US" dirty="0"/>
            </a:br>
            <a:r>
              <a:rPr lang="en-US" sz="3200" dirty="0" smtClean="0"/>
              <a:t>The introduction is where you give some background information about the topic that you are researching and explain the reason you are performing the experiment.  Your hypothesis and the design of your experiment can be discussed here.</a:t>
            </a:r>
            <a:endParaRPr lang="en-US" sz="3200" dirty="0"/>
          </a:p>
        </p:txBody>
      </p:sp>
    </p:spTree>
    <p:extLst>
      <p:ext uri="{BB962C8B-B14F-4D97-AF65-F5344CB8AC3E}">
        <p14:creationId xmlns:p14="http://schemas.microsoft.com/office/powerpoint/2010/main" xmlns="" val="38257721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sz="2400" dirty="0" smtClean="0"/>
              <a:t>Transgenic crops can be made to produce their own insecticides (as seen here) and fertilizers.  Genes can also be introduced into plants to allow the plants to grow in environmental extremes, in drought and in the presence of herbicides.  Genes can also be added to increase nutrient levels (like B vitamins in rice) in plants.</a:t>
            </a:r>
            <a:endParaRPr lang="en-US" sz="2400" dirty="0"/>
          </a:p>
        </p:txBody>
      </p:sp>
      <p:pic>
        <p:nvPicPr>
          <p:cNvPr id="4" name="Content Placeholder 3" descr="GM-crop.gif"/>
          <p:cNvPicPr>
            <a:picLocks noGrp="1" noChangeAspect="1"/>
          </p:cNvPicPr>
          <p:nvPr>
            <p:ph idx="1"/>
          </p:nvPr>
        </p:nvPicPr>
        <p:blipFill>
          <a:blip r:embed="rId2" cstate="print"/>
          <a:stretch>
            <a:fillRect/>
          </a:stretch>
        </p:blipFill>
        <p:spPr>
          <a:xfrm>
            <a:off x="990600" y="2209800"/>
            <a:ext cx="7315200" cy="43434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FrankenFoods.jpg"/>
          <p:cNvPicPr>
            <a:picLocks noGrp="1" noChangeAspect="1"/>
          </p:cNvPicPr>
          <p:nvPr>
            <p:ph idx="1"/>
          </p:nvPr>
        </p:nvPicPr>
        <p:blipFill>
          <a:blip r:embed="rId2" cstate="print"/>
          <a:stretch>
            <a:fillRect/>
          </a:stretch>
        </p:blipFill>
        <p:spPr>
          <a:xfrm>
            <a:off x="1219200" y="381000"/>
            <a:ext cx="6553200" cy="574516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pharming1transgenic animals.gif"/>
          <p:cNvPicPr>
            <a:picLocks noGrp="1" noChangeAspect="1"/>
          </p:cNvPicPr>
          <p:nvPr>
            <p:ph idx="1"/>
          </p:nvPr>
        </p:nvPicPr>
        <p:blipFill>
          <a:blip r:embed="rId2" cstate="print"/>
          <a:stretch>
            <a:fillRect/>
          </a:stretch>
        </p:blipFill>
        <p:spPr>
          <a:xfrm>
            <a:off x="990600" y="533400"/>
            <a:ext cx="6858000" cy="56388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92500" lnSpcReduction="20000"/>
          </a:bodyPr>
          <a:lstStyle/>
          <a:p>
            <a:r>
              <a:rPr lang="en-US" dirty="0" smtClean="0"/>
              <a:t>Animal cells can be microinjected with genes.</a:t>
            </a:r>
            <a:endParaRPr lang="en-US" dirty="0"/>
          </a:p>
        </p:txBody>
      </p:sp>
      <p:pic>
        <p:nvPicPr>
          <p:cNvPr id="7" name="Content Placeholder 6" descr="microinjection_embryonic_stem_cells_wtsi_220x113_72.jpg"/>
          <p:cNvPicPr>
            <a:picLocks noGrp="1" noChangeAspect="1"/>
          </p:cNvPicPr>
          <p:nvPr>
            <p:ph sz="half" idx="2"/>
          </p:nvPr>
        </p:nvPicPr>
        <p:blipFill>
          <a:blip r:embed="rId2" cstate="print"/>
          <a:stretch>
            <a:fillRect/>
          </a:stretch>
        </p:blipFill>
        <p:spPr>
          <a:xfrm>
            <a:off x="533400" y="2438400"/>
            <a:ext cx="3810000" cy="3352800"/>
          </a:xfrm>
        </p:spPr>
      </p:pic>
      <p:sp>
        <p:nvSpPr>
          <p:cNvPr id="5" name="Text Placeholder 4"/>
          <p:cNvSpPr>
            <a:spLocks noGrp="1"/>
          </p:cNvSpPr>
          <p:nvPr>
            <p:ph type="body" sz="quarter" idx="3"/>
          </p:nvPr>
        </p:nvSpPr>
        <p:spPr>
          <a:xfrm>
            <a:off x="4645025" y="990600"/>
            <a:ext cx="4041775" cy="1184275"/>
          </a:xfrm>
        </p:spPr>
        <p:txBody>
          <a:bodyPr>
            <a:normAutofit fontScale="92500"/>
          </a:bodyPr>
          <a:lstStyle/>
          <a:p>
            <a:r>
              <a:rPr lang="en-US" dirty="0" smtClean="0"/>
              <a:t>A transgenic mouse genetically engineered with the gene for human ear production.</a:t>
            </a:r>
            <a:endParaRPr lang="en-US" dirty="0"/>
          </a:p>
        </p:txBody>
      </p:sp>
      <p:pic>
        <p:nvPicPr>
          <p:cNvPr id="8" name="Content Placeholder 7" descr="freakyanimals_mouse_ears_03_10.jpg"/>
          <p:cNvPicPr>
            <a:picLocks noGrp="1" noChangeAspect="1"/>
          </p:cNvPicPr>
          <p:nvPr>
            <p:ph sz="quarter" idx="4"/>
          </p:nvPr>
        </p:nvPicPr>
        <p:blipFill>
          <a:blip r:embed="rId3" cstate="print"/>
          <a:stretch>
            <a:fillRect/>
          </a:stretch>
        </p:blipFill>
        <p:spPr>
          <a:xfrm>
            <a:off x="4800600" y="2438400"/>
            <a:ext cx="3619500" cy="33528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457200" y="1143000"/>
            <a:ext cx="4040188" cy="1031875"/>
          </a:xfrm>
        </p:spPr>
        <p:txBody>
          <a:bodyPr>
            <a:noAutofit/>
          </a:bodyPr>
          <a:lstStyle/>
          <a:p>
            <a:pPr algn="ctr"/>
            <a:r>
              <a:rPr lang="en-US" dirty="0" smtClean="0"/>
              <a:t>These transgenic goats will make human antithrombin in their milk.</a:t>
            </a:r>
            <a:endParaRPr lang="en-US" dirty="0"/>
          </a:p>
        </p:txBody>
      </p:sp>
      <p:pic>
        <p:nvPicPr>
          <p:cNvPr id="7" name="Content Placeholder 6" descr="goats make antithrombin.jpg"/>
          <p:cNvPicPr>
            <a:picLocks noGrp="1" noChangeAspect="1"/>
          </p:cNvPicPr>
          <p:nvPr>
            <p:ph sz="half" idx="2"/>
          </p:nvPr>
        </p:nvPicPr>
        <p:blipFill>
          <a:blip r:embed="rId2" cstate="print"/>
          <a:stretch>
            <a:fillRect/>
          </a:stretch>
        </p:blipFill>
        <p:spPr>
          <a:xfrm>
            <a:off x="533400" y="2514600"/>
            <a:ext cx="3581400" cy="3107531"/>
          </a:xfrm>
        </p:spPr>
      </p:pic>
      <p:sp>
        <p:nvSpPr>
          <p:cNvPr id="5" name="Text Placeholder 4"/>
          <p:cNvSpPr>
            <a:spLocks noGrp="1"/>
          </p:cNvSpPr>
          <p:nvPr>
            <p:ph type="body" sz="quarter" idx="3"/>
          </p:nvPr>
        </p:nvSpPr>
        <p:spPr>
          <a:xfrm>
            <a:off x="4645025" y="1066800"/>
            <a:ext cx="4041775" cy="990600"/>
          </a:xfrm>
        </p:spPr>
        <p:txBody>
          <a:bodyPr>
            <a:normAutofit fontScale="55000" lnSpcReduction="20000"/>
          </a:bodyPr>
          <a:lstStyle/>
          <a:p>
            <a:endParaRPr lang="en-US" dirty="0" smtClean="0"/>
          </a:p>
          <a:p>
            <a:r>
              <a:rPr lang="en-US" sz="4400" dirty="0" smtClean="0"/>
              <a:t>This transgenic goat can produce spider silk in it’s milk.</a:t>
            </a:r>
          </a:p>
          <a:p>
            <a:endParaRPr lang="en-US" dirty="0"/>
          </a:p>
        </p:txBody>
      </p:sp>
      <p:pic>
        <p:nvPicPr>
          <p:cNvPr id="8" name="Content Placeholder 7" descr="silk in goats milk.jpg"/>
          <p:cNvPicPr>
            <a:picLocks noGrp="1" noChangeAspect="1"/>
          </p:cNvPicPr>
          <p:nvPr>
            <p:ph sz="quarter" idx="4"/>
          </p:nvPr>
        </p:nvPicPr>
        <p:blipFill>
          <a:blip r:embed="rId3" cstate="print"/>
          <a:stretch>
            <a:fillRect/>
          </a:stretch>
        </p:blipFill>
        <p:spPr>
          <a:xfrm>
            <a:off x="4800600" y="2514601"/>
            <a:ext cx="3886200" cy="3151584"/>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Genetically Modified Organisms (GMO’s)</a:t>
            </a:r>
            <a:br>
              <a:rPr lang="en-US" sz="2400" dirty="0" smtClean="0"/>
            </a:br>
            <a:r>
              <a:rPr lang="en-US" sz="2400" dirty="0" smtClean="0"/>
              <a:t>Genes can be inserted into animals to make them glow in the dark.</a:t>
            </a:r>
            <a:endParaRPr lang="en-US" sz="2400" dirty="0"/>
          </a:p>
        </p:txBody>
      </p:sp>
      <p:sp>
        <p:nvSpPr>
          <p:cNvPr id="3" name="Text Placeholder 2"/>
          <p:cNvSpPr>
            <a:spLocks noGrp="1"/>
          </p:cNvSpPr>
          <p:nvPr>
            <p:ph type="body" idx="1"/>
          </p:nvPr>
        </p:nvSpPr>
        <p:spPr/>
        <p:txBody>
          <a:bodyPr/>
          <a:lstStyle/>
          <a:p>
            <a:endParaRPr lang="en-US"/>
          </a:p>
        </p:txBody>
      </p:sp>
      <p:pic>
        <p:nvPicPr>
          <p:cNvPr id="7" name="Content Placeholder 6" descr="transgenic fish.jpg"/>
          <p:cNvPicPr>
            <a:picLocks noGrp="1" noChangeAspect="1"/>
          </p:cNvPicPr>
          <p:nvPr>
            <p:ph sz="half" idx="2"/>
          </p:nvPr>
        </p:nvPicPr>
        <p:blipFill>
          <a:blip r:embed="rId2" cstate="print"/>
          <a:stretch>
            <a:fillRect/>
          </a:stretch>
        </p:blipFill>
        <p:spPr>
          <a:xfrm>
            <a:off x="1143000" y="1828800"/>
            <a:ext cx="2963458" cy="3951288"/>
          </a:xfrm>
        </p:spPr>
      </p:pic>
      <p:sp>
        <p:nvSpPr>
          <p:cNvPr id="5" name="Text Placeholder 4"/>
          <p:cNvSpPr>
            <a:spLocks noGrp="1"/>
          </p:cNvSpPr>
          <p:nvPr>
            <p:ph type="body" sz="quarter" idx="3"/>
          </p:nvPr>
        </p:nvSpPr>
        <p:spPr/>
        <p:txBody>
          <a:bodyPr/>
          <a:lstStyle/>
          <a:p>
            <a:endParaRPr lang="en-US"/>
          </a:p>
        </p:txBody>
      </p:sp>
      <p:pic>
        <p:nvPicPr>
          <p:cNvPr id="8" name="Content Placeholder 7" descr="GlowCats_270x202.jpg"/>
          <p:cNvPicPr>
            <a:picLocks noGrp="1" noChangeAspect="1"/>
          </p:cNvPicPr>
          <p:nvPr>
            <p:ph sz="quarter" idx="4"/>
          </p:nvPr>
        </p:nvPicPr>
        <p:blipFill>
          <a:blip r:embed="rId3" cstate="print"/>
          <a:stretch>
            <a:fillRect/>
          </a:stretch>
        </p:blipFill>
        <p:spPr>
          <a:xfrm>
            <a:off x="5029200" y="2133600"/>
            <a:ext cx="3429000" cy="3048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57200" y="914401"/>
            <a:ext cx="4040188" cy="990600"/>
          </a:xfrm>
        </p:spPr>
        <p:txBody>
          <a:bodyPr/>
          <a:lstStyle/>
          <a:p>
            <a:pPr algn="ctr"/>
            <a:r>
              <a:rPr lang="en-US" dirty="0" smtClean="0"/>
              <a:t>Transgenic maize in Kenya</a:t>
            </a:r>
            <a:endParaRPr lang="en-US" dirty="0"/>
          </a:p>
        </p:txBody>
      </p:sp>
      <p:pic>
        <p:nvPicPr>
          <p:cNvPr id="7" name="Content Placeholder 6" descr="00K0K_7SipHG8K6uO_600x450.jpg"/>
          <p:cNvPicPr>
            <a:picLocks noGrp="1" noChangeAspect="1"/>
          </p:cNvPicPr>
          <p:nvPr>
            <p:ph sz="half" idx="2"/>
          </p:nvPr>
        </p:nvPicPr>
        <p:blipFill>
          <a:blip r:embed="rId2" cstate="print"/>
          <a:stretch>
            <a:fillRect/>
          </a:stretch>
        </p:blipFill>
        <p:spPr>
          <a:xfrm>
            <a:off x="533400" y="2590800"/>
            <a:ext cx="3962400" cy="3124199"/>
          </a:xfrm>
        </p:spPr>
      </p:pic>
      <p:sp>
        <p:nvSpPr>
          <p:cNvPr id="5" name="Text Placeholder 4"/>
          <p:cNvSpPr>
            <a:spLocks noGrp="1"/>
          </p:cNvSpPr>
          <p:nvPr>
            <p:ph type="body" sz="quarter" idx="3"/>
          </p:nvPr>
        </p:nvSpPr>
        <p:spPr>
          <a:xfrm>
            <a:off x="4645025" y="914401"/>
            <a:ext cx="4041775" cy="1295400"/>
          </a:xfrm>
        </p:spPr>
        <p:txBody>
          <a:bodyPr>
            <a:normAutofit/>
          </a:bodyPr>
          <a:lstStyle/>
          <a:p>
            <a:r>
              <a:rPr lang="en-US" dirty="0" smtClean="0"/>
              <a:t>Transgenic mice are used to research animal models of human disease</a:t>
            </a:r>
            <a:endParaRPr lang="en-US" dirty="0"/>
          </a:p>
        </p:txBody>
      </p:sp>
      <p:pic>
        <p:nvPicPr>
          <p:cNvPr id="8" name="Content Placeholder 7" descr="transgenic mice.jpg"/>
          <p:cNvPicPr>
            <a:picLocks noGrp="1" noChangeAspect="1"/>
          </p:cNvPicPr>
          <p:nvPr>
            <p:ph sz="quarter" idx="4"/>
          </p:nvPr>
        </p:nvPicPr>
        <p:blipFill>
          <a:blip r:embed="rId3" cstate="print"/>
          <a:stretch>
            <a:fillRect/>
          </a:stretch>
        </p:blipFill>
        <p:spPr>
          <a:xfrm>
            <a:off x="4645025" y="2576676"/>
            <a:ext cx="4041775" cy="3147686"/>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When will they genetically engineer humans?</a:t>
            </a: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8922" y="1600200"/>
            <a:ext cx="8046156" cy="4525963"/>
          </a:xfrm>
        </p:spPr>
      </p:pic>
    </p:spTree>
    <p:extLst>
      <p:ext uri="{BB962C8B-B14F-4D97-AF65-F5344CB8AC3E}">
        <p14:creationId xmlns:p14="http://schemas.microsoft.com/office/powerpoint/2010/main" xmlns="" val="2005131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371600"/>
          </a:xfrm>
        </p:spPr>
        <p:txBody>
          <a:bodyPr/>
          <a:lstStyle/>
          <a:p>
            <a:r>
              <a:rPr lang="en-US" dirty="0" smtClean="0"/>
              <a:t>Gene therapy in humans</a:t>
            </a:r>
            <a:endParaRPr lang="en-US" dirty="0"/>
          </a:p>
        </p:txBody>
      </p:sp>
      <p:pic>
        <p:nvPicPr>
          <p:cNvPr id="9" name="Content Placeholder 8" descr="Gene_therapy.jpg"/>
          <p:cNvPicPr>
            <a:picLocks noGrp="1" noChangeAspect="1"/>
          </p:cNvPicPr>
          <p:nvPr>
            <p:ph idx="1"/>
          </p:nvPr>
        </p:nvPicPr>
        <p:blipFill>
          <a:blip r:embed="rId2" cstate="print"/>
          <a:stretch>
            <a:fillRect/>
          </a:stretch>
        </p:blipFill>
        <p:spPr>
          <a:xfrm>
            <a:off x="1447800" y="1752600"/>
            <a:ext cx="6324600" cy="44196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400" dirty="0" smtClean="0"/>
              <a:t>SAFETY AND ETHICS</a:t>
            </a:r>
            <a:br>
              <a:rPr lang="en-US" sz="2400" dirty="0" smtClean="0"/>
            </a:br>
            <a:r>
              <a:rPr lang="en-US" sz="2400" dirty="0" smtClean="0"/>
              <a:t/>
            </a:r>
            <a:br>
              <a:rPr lang="en-US" sz="2400" dirty="0" smtClean="0"/>
            </a:br>
            <a:r>
              <a:rPr lang="en-US" sz="2400" dirty="0" smtClean="0"/>
              <a:t>	Genetic engineering is regulated in the U.S. by the:</a:t>
            </a:r>
            <a:br>
              <a:rPr lang="en-US" sz="2400" dirty="0" smtClean="0"/>
            </a:br>
            <a:r>
              <a:rPr lang="en-US" sz="2400" dirty="0" smtClean="0"/>
              <a:t/>
            </a:r>
            <a:br>
              <a:rPr lang="en-US" sz="2400" dirty="0" smtClean="0"/>
            </a:br>
            <a:r>
              <a:rPr lang="en-US" sz="2400" dirty="0" smtClean="0"/>
              <a:t>		NIH (National Institutes of Health)</a:t>
            </a:r>
            <a:br>
              <a:rPr lang="en-US" sz="2400" dirty="0" smtClean="0"/>
            </a:br>
            <a:r>
              <a:rPr lang="en-US" sz="2400" dirty="0" smtClean="0"/>
              <a:t>		USDA (United States Dept. of Agriculture)</a:t>
            </a:r>
            <a:br>
              <a:rPr lang="en-US" sz="2400" dirty="0" smtClean="0"/>
            </a:br>
            <a:r>
              <a:rPr lang="en-US" sz="2400" dirty="0" smtClean="0"/>
              <a:t>		</a:t>
            </a:r>
            <a:r>
              <a:rPr lang="en-US" sz="2400" smtClean="0"/>
              <a:t>EPA (Environmental </a:t>
            </a:r>
            <a:r>
              <a:rPr lang="en-US" sz="2400" dirty="0" smtClean="0"/>
              <a:t>Protection Agency)</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r>
              <a:rPr lang="en-US" sz="6600" dirty="0" smtClean="0">
                <a:solidFill>
                  <a:srgbClr val="C00000"/>
                </a:solidFill>
              </a:rPr>
              <a:t>Materials and Methods </a:t>
            </a:r>
            <a:r>
              <a:rPr lang="en-US" sz="6600" dirty="0">
                <a:solidFill>
                  <a:srgbClr val="C00000"/>
                </a:solidFill>
              </a:rPr>
              <a:t/>
            </a:r>
            <a:br>
              <a:rPr lang="en-US" sz="6600" dirty="0">
                <a:solidFill>
                  <a:srgbClr val="C00000"/>
                </a:solidFill>
              </a:rPr>
            </a:br>
            <a:r>
              <a:rPr lang="en-US" sz="3200" dirty="0" smtClean="0"/>
              <a:t>In a paragraph or a list, write exactly how you performed the experiment, step-by-step. As with all parts of your lab report, you need to use complete sentences and the report must be in your own words. Include precise measurements (and units of measurement) and the proper names of all lab equipment used to perform the experiment.</a:t>
            </a:r>
            <a:br>
              <a:rPr lang="en-US" sz="3200" dirty="0" smtClean="0"/>
            </a:br>
            <a:r>
              <a:rPr lang="en-US" sz="3200" dirty="0" smtClean="0"/>
              <a:t/>
            </a:r>
            <a:br>
              <a:rPr lang="en-US" sz="3200" dirty="0" smtClean="0"/>
            </a:br>
            <a:r>
              <a:rPr lang="en-US" sz="3200" dirty="0" smtClean="0"/>
              <a:t>When you are finished, this part of your report should be able to be used by other scientists to exactly replicate your experiment.</a:t>
            </a:r>
            <a:endParaRPr lang="en-US" sz="6600" dirty="0">
              <a:solidFill>
                <a:srgbClr val="C00000"/>
              </a:solidFill>
            </a:endParaRPr>
          </a:p>
        </p:txBody>
      </p:sp>
    </p:spTree>
    <p:extLst>
      <p:ext uri="{BB962C8B-B14F-4D97-AF65-F5344CB8AC3E}">
        <p14:creationId xmlns:p14="http://schemas.microsoft.com/office/powerpoint/2010/main" xmlns="" val="216842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6600" dirty="0" smtClean="0">
                <a:solidFill>
                  <a:srgbClr val="C00000"/>
                </a:solidFill>
              </a:rPr>
              <a:t>RESULTS</a:t>
            </a:r>
            <a:br>
              <a:rPr lang="en-US" sz="6600" dirty="0" smtClean="0">
                <a:solidFill>
                  <a:srgbClr val="C00000"/>
                </a:solidFill>
              </a:rPr>
            </a:br>
            <a:r>
              <a:rPr lang="en-US" sz="6600" dirty="0" smtClean="0"/>
              <a:t/>
            </a:r>
            <a:br>
              <a:rPr lang="en-US" sz="6600" dirty="0" smtClean="0"/>
            </a:br>
            <a:r>
              <a:rPr lang="en-US" sz="3200" dirty="0" smtClean="0"/>
              <a:t>In this part of your lab report, you should put your observations and any data gathered during your experiment.  Graphs, tables, charts and drawings can be included here.</a:t>
            </a:r>
            <a:endParaRPr lang="en-US" sz="6600" dirty="0"/>
          </a:p>
        </p:txBody>
      </p:sp>
    </p:spTree>
    <p:extLst>
      <p:ext uri="{BB962C8B-B14F-4D97-AF65-F5344CB8AC3E}">
        <p14:creationId xmlns:p14="http://schemas.microsoft.com/office/powerpoint/2010/main" xmlns="" val="95314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6600" dirty="0" smtClean="0">
                <a:solidFill>
                  <a:srgbClr val="C00000"/>
                </a:solidFill>
              </a:rPr>
              <a:t>Conclusions</a:t>
            </a:r>
            <a:r>
              <a:rPr lang="en-US" sz="6600" dirty="0"/>
              <a:t/>
            </a:r>
            <a:br>
              <a:rPr lang="en-US" sz="6600" dirty="0"/>
            </a:br>
            <a:r>
              <a:rPr lang="en-US" sz="6600" dirty="0" smtClean="0"/>
              <a:t/>
            </a:r>
            <a:br>
              <a:rPr lang="en-US" sz="6600" dirty="0" smtClean="0"/>
            </a:br>
            <a:r>
              <a:rPr lang="en-US" sz="3200" dirty="0" smtClean="0"/>
              <a:t>In this part of your lab report, you want to analyze your data, discuss the findings of your experiment and come to some conclusion that explains how the experiment did or did not support your original hypothesis.</a:t>
            </a:r>
            <a:endParaRPr lang="en-US" sz="6600" dirty="0"/>
          </a:p>
        </p:txBody>
      </p:sp>
    </p:spTree>
    <p:extLst>
      <p:ext uri="{BB962C8B-B14F-4D97-AF65-F5344CB8AC3E}">
        <p14:creationId xmlns:p14="http://schemas.microsoft.com/office/powerpoint/2010/main" xmlns="" val="3834889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r>
              <a:rPr lang="en-US" dirty="0" smtClean="0"/>
              <a:t>Tips to use when writing a science lab report:</a:t>
            </a:r>
            <a:br>
              <a:rPr lang="en-US" dirty="0" smtClean="0"/>
            </a:br>
            <a:r>
              <a:rPr lang="en-US" sz="2400" dirty="0" smtClean="0">
                <a:solidFill>
                  <a:srgbClr val="C00000"/>
                </a:solidFill>
              </a:rPr>
              <a:t>1) Make sure you proofread your work before submitting it for a grade; 	you must use proper grammar and spelling.</a:t>
            </a:r>
            <a:r>
              <a:rPr lang="en-US" sz="2400" dirty="0" smtClean="0"/>
              <a:t/>
            </a:r>
            <a:br>
              <a:rPr lang="en-US" sz="2400" dirty="0" smtClean="0"/>
            </a:br>
            <a:r>
              <a:rPr lang="en-US" sz="2400" dirty="0" smtClean="0">
                <a:solidFill>
                  <a:srgbClr val="7030A0"/>
                </a:solidFill>
              </a:rPr>
              <a:t>2) Your professor may want you to list any references you used when 	writing your report; you will need to use the APA (American Psychological Assoc.), not the MLA (Modern Language Assoc.), citation style to cite references.</a:t>
            </a:r>
            <a:r>
              <a:rPr lang="en-US" sz="2400" dirty="0" smtClean="0"/>
              <a:t/>
            </a:r>
            <a:br>
              <a:rPr lang="en-US" sz="2400" dirty="0" smtClean="0"/>
            </a:br>
            <a:r>
              <a:rPr lang="en-US" sz="2400" dirty="0" smtClean="0">
                <a:solidFill>
                  <a:srgbClr val="C00000"/>
                </a:solidFill>
              </a:rPr>
              <a:t>3) Scientists use the metric system; depending on the field you choose to explore, you should be able to use both the metric and English systems of measurement and convert units between the two systems.</a:t>
            </a:r>
            <a:r>
              <a:rPr lang="en-US" sz="2400" dirty="0" smtClean="0"/>
              <a:t/>
            </a:r>
            <a:br>
              <a:rPr lang="en-US" sz="2400" dirty="0" smtClean="0"/>
            </a:br>
            <a:r>
              <a:rPr lang="en-US" sz="2400" dirty="0" smtClean="0">
                <a:solidFill>
                  <a:srgbClr val="7030A0"/>
                </a:solidFill>
              </a:rPr>
              <a:t>4) You will need to correctly write any scientific names of organisms 	used in any science experiment.</a:t>
            </a:r>
            <a:r>
              <a:rPr lang="en-US" sz="2400" dirty="0" smtClean="0"/>
              <a:t/>
            </a:r>
            <a:br>
              <a:rPr lang="en-US" sz="2400" dirty="0" smtClean="0"/>
            </a:br>
            <a:r>
              <a:rPr lang="en-US" sz="2400" dirty="0" smtClean="0">
                <a:solidFill>
                  <a:srgbClr val="C00000"/>
                </a:solidFill>
              </a:rPr>
              <a:t>5) Scientific reports are written in the third person, not the first person 	(do not say I or we).  </a:t>
            </a:r>
            <a:br>
              <a:rPr lang="en-US" sz="2400" dirty="0" smtClean="0">
                <a:solidFill>
                  <a:srgbClr val="C00000"/>
                </a:solidFill>
              </a:rPr>
            </a:br>
            <a:r>
              <a:rPr lang="en-US" sz="2400" dirty="0" smtClean="0">
                <a:solidFill>
                  <a:srgbClr val="C00000"/>
                </a:solidFill>
              </a:rPr>
              <a:t>Be careful when using pronouns (they or it). </a:t>
            </a:r>
            <a:r>
              <a:rPr lang="en-US" sz="2400" dirty="0" smtClean="0"/>
              <a:t/>
            </a:r>
            <a:br>
              <a:rPr lang="en-US" sz="2400" dirty="0" smtClean="0"/>
            </a:br>
            <a:r>
              <a:rPr lang="en-US" sz="2400" dirty="0" smtClean="0">
                <a:solidFill>
                  <a:srgbClr val="7030A0"/>
                </a:solidFill>
              </a:rPr>
              <a:t>6) Do </a:t>
            </a:r>
            <a:r>
              <a:rPr lang="en-US" sz="2400" u="sng" dirty="0" smtClean="0">
                <a:solidFill>
                  <a:srgbClr val="7030A0"/>
                </a:solidFill>
              </a:rPr>
              <a:t>NOT</a:t>
            </a:r>
            <a:r>
              <a:rPr lang="en-US" sz="2400" dirty="0" smtClean="0">
                <a:solidFill>
                  <a:srgbClr val="7030A0"/>
                </a:solidFill>
              </a:rPr>
              <a:t> plagiarize from your lab partners or references!!</a:t>
            </a:r>
            <a:endParaRPr lang="en-US" sz="2400" dirty="0">
              <a:solidFill>
                <a:srgbClr val="7030A0"/>
              </a:solidFill>
            </a:endParaRPr>
          </a:p>
        </p:txBody>
      </p:sp>
    </p:spTree>
    <p:extLst>
      <p:ext uri="{BB962C8B-B14F-4D97-AF65-F5344CB8AC3E}">
        <p14:creationId xmlns:p14="http://schemas.microsoft.com/office/powerpoint/2010/main" xmlns="" val="340482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Variations to this basic lab reporting style exist from professor to professor, so be sure to follow the directions given to you by your professor.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756</Words>
  <Application>Microsoft Office PowerPoint</Application>
  <PresentationFormat>On-screen Show (4:3)</PresentationFormat>
  <Paragraphs>56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LSAMP  S.T.E.M. Summer Institute   Valencia College West Campus</vt:lpstr>
      <vt:lpstr>How to Write  A Basic College Laboratory Report  (Lab report requirements vary slightly from professor to professor)</vt:lpstr>
      <vt:lpstr>Title Page  Your lab report needs a title, that is typically 10-15 words in length, that gives a brief explanation about the content of your experiment.  Your name as well as the date, the course and your instructor’s name should also go on this page.  Lab reports are not an exercise in creative writing; you need to be concise and specific!</vt:lpstr>
      <vt:lpstr>INTRODUCTION  The introduction is where you give some background information about the topic that you are researching and explain the reason you are performing the experiment.  Your hypothesis and the design of your experiment can be discussed here.</vt:lpstr>
      <vt:lpstr>Materials and Methods  In a paragraph or a list, write exactly how you performed the experiment, step-by-step. As with all parts of your lab report, you need to use complete sentences and the report must be in your own words. Include precise measurements (and units of measurement) and the proper names of all lab equipment used to perform the experiment.  When you are finished, this part of your report should be able to be used by other scientists to exactly replicate your experiment.</vt:lpstr>
      <vt:lpstr>RESULTS  In this part of your lab report, you should put your observations and any data gathered during your experiment.  Graphs, tables, charts and drawings can be included here.</vt:lpstr>
      <vt:lpstr>Conclusions  In this part of your lab report, you want to analyze your data, discuss the findings of your experiment and come to some conclusion that explains how the experiment did or did not support your original hypothesis.</vt:lpstr>
      <vt:lpstr>Tips to use when writing a science lab report: 1) Make sure you proofread your work before submitting it for a grade;  you must use proper grammar and spelling. 2) Your professor may want you to list any references you used when  writing your report; you will need to use the APA (American Psychological Assoc.), not the MLA (Modern Language Assoc.), citation style to cite references. 3) Scientists use the metric system; depending on the field you choose to explore, you should be able to use both the metric and English systems of measurement and convert units between the two systems. 4) You will need to correctly write any scientific names of organisms  used in any science experiment. 5) Scientific reports are written in the third person, not the first person  (do not say I or we).   Be careful when using pronouns (they or it).  6) Do NOT plagiarize from your lab partners or references!!</vt:lpstr>
      <vt:lpstr>Variations to this basic lab reporting style exist from professor to professor, so be sure to follow the directions given to you by your professor.</vt:lpstr>
      <vt:lpstr>Being able to express yourself clearly when communicating with colleagues is essential in science.  Whether it is verbal, written or electronic, you have to be able to express your ideas well.</vt:lpstr>
      <vt:lpstr>Scientists need to be critical when looking at the work of their colleagues.  The only way that science progresses is if your experiments can be replicated and substantiated by others.  That is why you need to be very clear in your communications with your colleagues.</vt:lpstr>
      <vt:lpstr>Genetics and Genetic Engineering</vt:lpstr>
      <vt:lpstr>Genetics is the study of how traits are passed from one generation of organism to the next;  it’s the study of heredity.  </vt:lpstr>
      <vt:lpstr>The shape of the DNA molecule is a twisted ladder shape called a double helix.</vt:lpstr>
      <vt:lpstr>In 1953, James Watson and Francis Crick display their model of what DNA looks like.</vt:lpstr>
      <vt:lpstr>Rosalind Franklin studied DNA by taking X-rays of DNA crystals.  Her findings were useful in helping Watson and Crick discover the shape of DNA, yet she did not win a Nobel prize?  Why?</vt:lpstr>
      <vt:lpstr>All bacteria have one chromosome that is made of a single circular loop of DNA (bacterial cells have no nucleus).  Some bacteria have extra small loops of DNA called plasmids which carry special genes.</vt:lpstr>
      <vt:lpstr>Your cells have paired chromosomes which are linear molecules of DNA that exist in each of your cell nuclei.</vt:lpstr>
      <vt:lpstr>Both chromosomes and genes are made of DNA.  Each entire piece of DNA is called a chromosome.  On a chromosome, there are regions of DNA which code to make RNA which are called genes.  </vt:lpstr>
      <vt:lpstr>This is a picture of all the chromosomes from one person, called a karyotype.  Humans have 46 chromosomes on which, some estimate, there are over 20,000 genes.</vt:lpstr>
      <vt:lpstr>Human Sex Chromosomes</vt:lpstr>
      <vt:lpstr>What is the relationship between DNA, chromosomes and genes?  - Each individual entire piece of DNA is called a chromosome.  - In a chromosome, there are smaller fragments of DNA that used in the production of some characteristic), these DNA fragments within a chromosome are called GENES.  Are there more chromosomes or genes in a cell?</vt:lpstr>
      <vt:lpstr>Each gene contains a code that ultimately results in the production of a specific protein. The proteins produced by the codes of your genes makes you you and not your neighbor or a dog or a rose or E. coli, which all have their own codes in their genes.</vt:lpstr>
      <vt:lpstr>Your genes are the codes to make  all of the proteins of your body.  Can you name some of the parts of your body that are made of protein?</vt:lpstr>
      <vt:lpstr>YOU ARE A BIG BAG of PROTEINS!! Your hair, skin and nails are all made of keratin protein. Pigments are proteins, so your hair, eye and skin color are due to proteins. Muscles are made of actin and myosin proteins. Cartilage is made of elastin and collagen protein. Your red blood cells carry oxygen by using hemoglobin protein. Your cell membranes contain proteins. Enzymes, which control the chemical reactions of your body, like digestion and metabolism, are proteins. Your immune system (antibodies) depends upon proteins. Many of your hormones (insulin) are proteins.  </vt:lpstr>
      <vt:lpstr>Today’s genetic engineering experiment will involve trying to put a bacterial plasmid, which has a green fluorescent protein gene from a jellyfish inserted into the plasmid, into E. coli bacteria.</vt:lpstr>
      <vt:lpstr>Where do you commonly find E. coli bacteria?</vt:lpstr>
      <vt:lpstr>Slide 28</vt:lpstr>
      <vt:lpstr>Slide 29</vt:lpstr>
      <vt:lpstr>TRANSFORMATION = the transfer of small DNA fragments into living bacterial cells</vt:lpstr>
      <vt:lpstr>Bioart</vt:lpstr>
      <vt:lpstr>Before we begin genetically engineering bacteria, we will need to learn about lab safety, and wear…</vt:lpstr>
      <vt:lpstr>protective lab outfits.</vt:lpstr>
      <vt:lpstr>BENEFITS GAINED THROUGH GENETIC ENGINEERING RESEARCH</vt:lpstr>
      <vt:lpstr>The goal of the Human Genome Project was to determine the nucleotide sequence of the entire human genome; that goal was accomplished in 2003.</vt:lpstr>
      <vt:lpstr>Medical Applications   - genetic engineering of bacteria has allowed for the design of safer,   more effective vaccines (HepB, HiB) (Experimental malaria   and HIV drugs are being tested)  - genetic engineering of bacteria has allowed for the large scale   production of many new and often scarce pharmaceutical   products such as insulin, interferon, hormones, vitamin B12,   antibiotics, artificial blood, immune treatment drugs and   enzymes  - the ultimate goal in genetic engineering is to be able to cure and   prevent human genetic disorders caused by single defective   genes    </vt:lpstr>
      <vt:lpstr>Humulin is one of many pharmaceutical products made using genetically engineered bacteria. You will get to genetically engineer bacteria in our lab and see how easy it is to do.</vt:lpstr>
      <vt:lpstr>Agricultural Applications  -TRANSGENIC plants and animals (those containing genes from different  species) are being designed to improve food quality and productivity  (Genetically modified organisms or GMO’s can be controversial,  particularly when they are intended to be eaten; some groups have  called them FRANKENFOODS)  - Transgenic animals are produced by microinjection of genes into fertilized  eggs, milk from pigs, sheep, rabbits and cows are used to make  products needed to treat patients with hemophilia, emphysema,  septicemia, some cancers, heart attack and stroke, burns and more  - Transgenic plants are produced with a “gene gun” which “shoots” plasmids  into plant cell cultures to make plants resistant to chemicals, drought  and extreme temperatures and to make them more nutritious or  able to make their own insecticides and fertilizers</vt:lpstr>
      <vt:lpstr>Slide 39</vt:lpstr>
      <vt:lpstr>Transgenic crops can be made to produce their own insecticides (as seen here) and fertilizers.  Genes can also be introduced into plants to allow the plants to grow in environmental extremes, in drought and in the presence of herbicides.  Genes can also be added to increase nutrient levels (like B vitamins in rice) in plants.</vt:lpstr>
      <vt:lpstr>Slide 41</vt:lpstr>
      <vt:lpstr>Slide 42</vt:lpstr>
      <vt:lpstr>Slide 43</vt:lpstr>
      <vt:lpstr>Slide 44</vt:lpstr>
      <vt:lpstr>Genetically Modified Organisms (GMO’s) Genes can be inserted into animals to make them glow in the dark.</vt:lpstr>
      <vt:lpstr>Slide 46</vt:lpstr>
      <vt:lpstr>When will they genetically engineer humans?</vt:lpstr>
      <vt:lpstr>Gene therapy in humans</vt:lpstr>
      <vt:lpstr>SAFETY AND ETHICS   Genetic engineering is regulated in the U.S. by the:    NIH (National Institutes of Health)   USDA (United States Dept. of Agriculture)   EPA (Environmental Protection Agency)</vt:lpstr>
    </vt:vector>
  </TitlesOfParts>
  <Company>Valencia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and Genetic Engineering  Environmental Microbiology</dc:title>
  <dc:creator>Office of Information Technology</dc:creator>
  <cp:lastModifiedBy>Robert Frank Gessner</cp:lastModifiedBy>
  <cp:revision>154</cp:revision>
  <dcterms:created xsi:type="dcterms:W3CDTF">2010-04-05T15:41:48Z</dcterms:created>
  <dcterms:modified xsi:type="dcterms:W3CDTF">2014-07-22T03:20:40Z</dcterms:modified>
</cp:coreProperties>
</file>